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31" r:id="rId6"/>
    <p:sldId id="323" r:id="rId7"/>
    <p:sldId id="324" r:id="rId8"/>
    <p:sldId id="326" r:id="rId9"/>
    <p:sldId id="279" r:id="rId10"/>
    <p:sldId id="332" r:id="rId11"/>
    <p:sldId id="280" r:id="rId12"/>
    <p:sldId id="289" r:id="rId13"/>
    <p:sldId id="291" r:id="rId14"/>
    <p:sldId id="327" r:id="rId15"/>
    <p:sldId id="293" r:id="rId16"/>
    <p:sldId id="328" r:id="rId17"/>
    <p:sldId id="295" r:id="rId18"/>
    <p:sldId id="329" r:id="rId19"/>
    <p:sldId id="330" r:id="rId20"/>
    <p:sldId id="281" r:id="rId21"/>
    <p:sldId id="33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3.png"/><Relationship Id="rId6" Type="http://schemas.openxmlformats.org/officeDocument/2006/relationships/image" Target="../media/image6.svg"/><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1E17607-C46E-481F-BBC0-C3A5E7F1861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D62335F-747A-41A4-BC33-9C4CDF343142}">
      <dgm:prSet/>
      <dgm:spPr/>
      <dgm:t>
        <a:bodyPr/>
        <a:lstStyle/>
        <a:p>
          <a:r>
            <a:rPr lang="en-GB"/>
            <a:t>This is a new challenge as you are working through this yourself at home – we teachers know this </a:t>
          </a:r>
          <a:endParaRPr lang="en-US"/>
        </a:p>
      </dgm:t>
    </dgm:pt>
    <dgm:pt modelId="{E7F8CC45-840A-4A61-A62B-31638A833B7C}" type="parTrans" cxnId="{2EE9941F-BFF5-4177-9980-EDD57A39B311}">
      <dgm:prSet/>
      <dgm:spPr/>
      <dgm:t>
        <a:bodyPr/>
        <a:lstStyle/>
        <a:p>
          <a:endParaRPr lang="en-US"/>
        </a:p>
      </dgm:t>
    </dgm:pt>
    <dgm:pt modelId="{CBA296C6-0BE0-41EC-B488-253F541D328A}" type="sibTrans" cxnId="{2EE9941F-BFF5-4177-9980-EDD57A39B311}">
      <dgm:prSet/>
      <dgm:spPr/>
      <dgm:t>
        <a:bodyPr/>
        <a:lstStyle/>
        <a:p>
          <a:endParaRPr lang="en-US"/>
        </a:p>
      </dgm:t>
    </dgm:pt>
    <dgm:pt modelId="{1194541B-2762-4B8C-B57E-0BAAF1B36ABE}">
      <dgm:prSet/>
      <dgm:spPr/>
      <dgm:t>
        <a:bodyPr/>
        <a:lstStyle/>
        <a:p>
          <a:r>
            <a:rPr lang="en-GB"/>
            <a:t>Take your time – you have lots </a:t>
          </a:r>
          <a:endParaRPr lang="en-US"/>
        </a:p>
      </dgm:t>
    </dgm:pt>
    <dgm:pt modelId="{F9A16135-F25B-417E-A371-83736525FC74}" type="parTrans" cxnId="{2B9E8C46-4207-4A2E-A737-7CAF4A266711}">
      <dgm:prSet/>
      <dgm:spPr/>
      <dgm:t>
        <a:bodyPr/>
        <a:lstStyle/>
        <a:p>
          <a:endParaRPr lang="en-US"/>
        </a:p>
      </dgm:t>
    </dgm:pt>
    <dgm:pt modelId="{26F4FADC-0B12-40F4-818A-DD058C0B9754}" type="sibTrans" cxnId="{2B9E8C46-4207-4A2E-A737-7CAF4A266711}">
      <dgm:prSet/>
      <dgm:spPr/>
      <dgm:t>
        <a:bodyPr/>
        <a:lstStyle/>
        <a:p>
          <a:endParaRPr lang="en-US"/>
        </a:p>
      </dgm:t>
    </dgm:pt>
    <dgm:pt modelId="{6F9DE0DD-BFB9-44F4-870A-E13F00F8DCD5}">
      <dgm:prSet/>
      <dgm:spPr/>
      <dgm:t>
        <a:bodyPr/>
        <a:lstStyle/>
        <a:p>
          <a:r>
            <a:rPr lang="en-GB" dirty="0"/>
            <a:t>Trust your ideas for the paragraphs; you are more than capable of understanding a story</a:t>
          </a:r>
          <a:endParaRPr lang="en-US" dirty="0"/>
        </a:p>
      </dgm:t>
    </dgm:pt>
    <dgm:pt modelId="{AC00C39D-BB22-4EB8-A94E-72C57248E06E}" type="parTrans" cxnId="{850128B9-DE40-4AC4-AF30-099999157CD2}">
      <dgm:prSet/>
      <dgm:spPr/>
      <dgm:t>
        <a:bodyPr/>
        <a:lstStyle/>
        <a:p>
          <a:endParaRPr lang="en-US"/>
        </a:p>
      </dgm:t>
    </dgm:pt>
    <dgm:pt modelId="{BC25A516-D1B0-4256-BDAB-40C6D56A8762}" type="sibTrans" cxnId="{850128B9-DE40-4AC4-AF30-099999157CD2}">
      <dgm:prSet/>
      <dgm:spPr/>
      <dgm:t>
        <a:bodyPr/>
        <a:lstStyle/>
        <a:p>
          <a:endParaRPr lang="en-US"/>
        </a:p>
      </dgm:t>
    </dgm:pt>
    <dgm:pt modelId="{67F4345E-4D7A-475D-BBEB-81C37E26A05B}">
      <dgm:prSet/>
      <dgm:spPr/>
      <dgm:t>
        <a:bodyPr/>
        <a:lstStyle/>
        <a:p>
          <a:r>
            <a:rPr lang="en-GB"/>
            <a:t>You can look online for what other people have said – sometimes teachers do this too </a:t>
          </a:r>
          <a:endParaRPr lang="en-US"/>
        </a:p>
      </dgm:t>
    </dgm:pt>
    <dgm:pt modelId="{A58BD676-26F8-4B25-85EB-6967F2D045C9}" type="parTrans" cxnId="{4B177D53-9BC5-41EA-81E2-27C78F06E872}">
      <dgm:prSet/>
      <dgm:spPr/>
      <dgm:t>
        <a:bodyPr/>
        <a:lstStyle/>
        <a:p>
          <a:endParaRPr lang="en-US"/>
        </a:p>
      </dgm:t>
    </dgm:pt>
    <dgm:pt modelId="{304A3317-058A-442E-849B-2ED6FD78D88C}" type="sibTrans" cxnId="{4B177D53-9BC5-41EA-81E2-27C78F06E872}">
      <dgm:prSet/>
      <dgm:spPr/>
      <dgm:t>
        <a:bodyPr/>
        <a:lstStyle/>
        <a:p>
          <a:endParaRPr lang="en-US"/>
        </a:p>
      </dgm:t>
    </dgm:pt>
    <dgm:pt modelId="{5AFC4A99-EA36-4B59-A526-3CEE2E1581AB}">
      <dgm:prSet/>
      <dgm:spPr/>
      <dgm:t>
        <a:bodyPr/>
        <a:lstStyle/>
        <a:p>
          <a:r>
            <a:rPr lang="en-GB"/>
            <a:t>There is nothing in this plan that you have not done before – no surprises</a:t>
          </a:r>
          <a:endParaRPr lang="en-US"/>
        </a:p>
      </dgm:t>
    </dgm:pt>
    <dgm:pt modelId="{132DA48A-17D4-4A70-9030-4546E452F7B6}" type="parTrans" cxnId="{86E0ADBD-4C50-41E6-8ED0-16DDA52B9277}">
      <dgm:prSet/>
      <dgm:spPr/>
      <dgm:t>
        <a:bodyPr/>
        <a:lstStyle/>
        <a:p>
          <a:endParaRPr lang="en-US"/>
        </a:p>
      </dgm:t>
    </dgm:pt>
    <dgm:pt modelId="{839286EB-FE22-4D1A-9362-D8FB63A8AD2E}" type="sibTrans" cxnId="{86E0ADBD-4C50-41E6-8ED0-16DDA52B9277}">
      <dgm:prSet/>
      <dgm:spPr/>
      <dgm:t>
        <a:bodyPr/>
        <a:lstStyle/>
        <a:p>
          <a:endParaRPr lang="en-US"/>
        </a:p>
      </dgm:t>
    </dgm:pt>
    <dgm:pt modelId="{296A31F7-6ECF-4CB7-B595-881D482796E4}">
      <dgm:prSet/>
      <dgm:spPr/>
      <dgm:t>
        <a:bodyPr/>
        <a:lstStyle/>
        <a:p>
          <a:r>
            <a:rPr lang="en-GB"/>
            <a:t>If you have made notes,  then you have prepared already! </a:t>
          </a:r>
          <a:endParaRPr lang="en-US"/>
        </a:p>
      </dgm:t>
    </dgm:pt>
    <dgm:pt modelId="{A14ED3EC-B2CE-45EB-8191-7DDB41640B22}" type="parTrans" cxnId="{DB56A91F-37FB-45C8-84BF-4191AD623D96}">
      <dgm:prSet/>
      <dgm:spPr/>
      <dgm:t>
        <a:bodyPr/>
        <a:lstStyle/>
        <a:p>
          <a:endParaRPr lang="en-US"/>
        </a:p>
      </dgm:t>
    </dgm:pt>
    <dgm:pt modelId="{881E7E35-BA75-4DE3-ACC8-F2FDCEF44D1F}" type="sibTrans" cxnId="{DB56A91F-37FB-45C8-84BF-4191AD623D96}">
      <dgm:prSet/>
      <dgm:spPr/>
      <dgm:t>
        <a:bodyPr/>
        <a:lstStyle/>
        <a:p>
          <a:endParaRPr lang="en-US"/>
        </a:p>
      </dgm:t>
    </dgm:pt>
    <dgm:pt modelId="{E0A389C0-A1A6-475E-8271-C7658F54E473}" type="pres">
      <dgm:prSet presAssocID="{E1E17607-C46E-481F-BBC0-C3A5E7F18619}" presName="root" presStyleCnt="0">
        <dgm:presLayoutVars>
          <dgm:dir/>
          <dgm:resizeHandles val="exact"/>
        </dgm:presLayoutVars>
      </dgm:prSet>
      <dgm:spPr/>
    </dgm:pt>
    <dgm:pt modelId="{702D8412-3D54-498B-96EE-6233C4727F74}" type="pres">
      <dgm:prSet presAssocID="{6D62335F-747A-41A4-BC33-9C4CDF343142}" presName="compNode" presStyleCnt="0"/>
      <dgm:spPr/>
    </dgm:pt>
    <dgm:pt modelId="{FFE10056-37DF-4A20-B235-F7CB6CDEFD0A}" type="pres">
      <dgm:prSet presAssocID="{6D62335F-747A-41A4-BC33-9C4CDF343142}" presName="bgRect" presStyleLbl="bgShp" presStyleIdx="0" presStyleCnt="6"/>
      <dgm:spPr/>
    </dgm:pt>
    <dgm:pt modelId="{AF9DBA19-DE69-4F6E-B9BB-8C48705E5159}" type="pres">
      <dgm:prSet presAssocID="{6D62335F-747A-41A4-BC33-9C4CDF343142}"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6F411FF5-77CA-4CB4-B65F-D9690E1E1E5E}" type="pres">
      <dgm:prSet presAssocID="{6D62335F-747A-41A4-BC33-9C4CDF343142}" presName="spaceRect" presStyleCnt="0"/>
      <dgm:spPr/>
    </dgm:pt>
    <dgm:pt modelId="{1F743FA5-2A2A-475D-A173-B013AE10AB82}" type="pres">
      <dgm:prSet presAssocID="{6D62335F-747A-41A4-BC33-9C4CDF343142}" presName="parTx" presStyleLbl="revTx" presStyleIdx="0" presStyleCnt="6">
        <dgm:presLayoutVars>
          <dgm:chMax val="0"/>
          <dgm:chPref val="0"/>
        </dgm:presLayoutVars>
      </dgm:prSet>
      <dgm:spPr/>
    </dgm:pt>
    <dgm:pt modelId="{E2984258-8B08-43BA-8838-9AA3B3B2003A}" type="pres">
      <dgm:prSet presAssocID="{CBA296C6-0BE0-41EC-B488-253F541D328A}" presName="sibTrans" presStyleCnt="0"/>
      <dgm:spPr/>
    </dgm:pt>
    <dgm:pt modelId="{49CF1292-5B89-4A87-BE5C-7C85C8D5713F}" type="pres">
      <dgm:prSet presAssocID="{1194541B-2762-4B8C-B57E-0BAAF1B36ABE}" presName="compNode" presStyleCnt="0"/>
      <dgm:spPr/>
    </dgm:pt>
    <dgm:pt modelId="{41BE061A-C0DC-445A-94D3-B066D6B99684}" type="pres">
      <dgm:prSet presAssocID="{1194541B-2762-4B8C-B57E-0BAAF1B36ABE}" presName="bgRect" presStyleLbl="bgShp" presStyleIdx="1" presStyleCnt="6"/>
      <dgm:spPr/>
    </dgm:pt>
    <dgm:pt modelId="{7BC521DE-2113-4E09-A6B3-A456BBDB0D40}" type="pres">
      <dgm:prSet presAssocID="{1194541B-2762-4B8C-B57E-0BAAF1B36ABE}"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inking Face with No Fill"/>
        </a:ext>
      </dgm:extLst>
    </dgm:pt>
    <dgm:pt modelId="{6E324505-70ED-4B22-96C1-7CB95953BB3C}" type="pres">
      <dgm:prSet presAssocID="{1194541B-2762-4B8C-B57E-0BAAF1B36ABE}" presName="spaceRect" presStyleCnt="0"/>
      <dgm:spPr/>
    </dgm:pt>
    <dgm:pt modelId="{F4BA8292-9651-481D-984D-5BE97AF160CB}" type="pres">
      <dgm:prSet presAssocID="{1194541B-2762-4B8C-B57E-0BAAF1B36ABE}" presName="parTx" presStyleLbl="revTx" presStyleIdx="1" presStyleCnt="6">
        <dgm:presLayoutVars>
          <dgm:chMax val="0"/>
          <dgm:chPref val="0"/>
        </dgm:presLayoutVars>
      </dgm:prSet>
      <dgm:spPr/>
    </dgm:pt>
    <dgm:pt modelId="{A0F649CD-0392-4B62-9020-06EC945944D6}" type="pres">
      <dgm:prSet presAssocID="{26F4FADC-0B12-40F4-818A-DD058C0B9754}" presName="sibTrans" presStyleCnt="0"/>
      <dgm:spPr/>
    </dgm:pt>
    <dgm:pt modelId="{92565B4B-8757-4806-B3F4-58B809FE8634}" type="pres">
      <dgm:prSet presAssocID="{6F9DE0DD-BFB9-44F4-870A-E13F00F8DCD5}" presName="compNode" presStyleCnt="0"/>
      <dgm:spPr/>
    </dgm:pt>
    <dgm:pt modelId="{7E6518CF-3C65-4988-88C5-6ED1A7E56FF4}" type="pres">
      <dgm:prSet presAssocID="{6F9DE0DD-BFB9-44F4-870A-E13F00F8DCD5}" presName="bgRect" presStyleLbl="bgShp" presStyleIdx="2" presStyleCnt="6"/>
      <dgm:spPr/>
    </dgm:pt>
    <dgm:pt modelId="{E73A3F58-5338-4B7A-8BA7-5AE0B094B708}" type="pres">
      <dgm:prSet presAssocID="{6F9DE0DD-BFB9-44F4-870A-E13F00F8DCD5}"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rson with Idea"/>
        </a:ext>
      </dgm:extLst>
    </dgm:pt>
    <dgm:pt modelId="{CEA2CA50-6B67-49F2-981C-6216A6643073}" type="pres">
      <dgm:prSet presAssocID="{6F9DE0DD-BFB9-44F4-870A-E13F00F8DCD5}" presName="spaceRect" presStyleCnt="0"/>
      <dgm:spPr/>
    </dgm:pt>
    <dgm:pt modelId="{1DDF799A-8FDB-4046-BCC2-65671E40D1B3}" type="pres">
      <dgm:prSet presAssocID="{6F9DE0DD-BFB9-44F4-870A-E13F00F8DCD5}" presName="parTx" presStyleLbl="revTx" presStyleIdx="2" presStyleCnt="6">
        <dgm:presLayoutVars>
          <dgm:chMax val="0"/>
          <dgm:chPref val="0"/>
        </dgm:presLayoutVars>
      </dgm:prSet>
      <dgm:spPr/>
    </dgm:pt>
    <dgm:pt modelId="{81C780D6-26C5-4220-9D4F-BC7420781277}" type="pres">
      <dgm:prSet presAssocID="{BC25A516-D1B0-4256-BDAB-40C6D56A8762}" presName="sibTrans" presStyleCnt="0"/>
      <dgm:spPr/>
    </dgm:pt>
    <dgm:pt modelId="{AB3E9326-B48F-42A8-8CEC-0A60B2CDBC6B}" type="pres">
      <dgm:prSet presAssocID="{67F4345E-4D7A-475D-BBEB-81C37E26A05B}" presName="compNode" presStyleCnt="0"/>
      <dgm:spPr/>
    </dgm:pt>
    <dgm:pt modelId="{573DF800-014E-4551-B6D3-CD86F541A83B}" type="pres">
      <dgm:prSet presAssocID="{67F4345E-4D7A-475D-BBEB-81C37E26A05B}" presName="bgRect" presStyleLbl="bgShp" presStyleIdx="3" presStyleCnt="6"/>
      <dgm:spPr/>
    </dgm:pt>
    <dgm:pt modelId="{143373C6-F826-451E-8892-354379A49F43}" type="pres">
      <dgm:prSet presAssocID="{67F4345E-4D7A-475D-BBEB-81C37E26A05B}"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 Network"/>
        </a:ext>
      </dgm:extLst>
    </dgm:pt>
    <dgm:pt modelId="{979E3DCB-1E44-4D71-9F47-9AA35B5D875D}" type="pres">
      <dgm:prSet presAssocID="{67F4345E-4D7A-475D-BBEB-81C37E26A05B}" presName="spaceRect" presStyleCnt="0"/>
      <dgm:spPr/>
    </dgm:pt>
    <dgm:pt modelId="{F390672F-15E9-47C7-9FF4-4F7E4A3B82FF}" type="pres">
      <dgm:prSet presAssocID="{67F4345E-4D7A-475D-BBEB-81C37E26A05B}" presName="parTx" presStyleLbl="revTx" presStyleIdx="3" presStyleCnt="6">
        <dgm:presLayoutVars>
          <dgm:chMax val="0"/>
          <dgm:chPref val="0"/>
        </dgm:presLayoutVars>
      </dgm:prSet>
      <dgm:spPr/>
    </dgm:pt>
    <dgm:pt modelId="{D1B3FF6F-9762-4EC5-9DC2-D8BFF91A5415}" type="pres">
      <dgm:prSet presAssocID="{304A3317-058A-442E-849B-2ED6FD78D88C}" presName="sibTrans" presStyleCnt="0"/>
      <dgm:spPr/>
    </dgm:pt>
    <dgm:pt modelId="{25547CE2-395E-4183-9C3B-47CFA9F992A2}" type="pres">
      <dgm:prSet presAssocID="{5AFC4A99-EA36-4B59-A526-3CEE2E1581AB}" presName="compNode" presStyleCnt="0"/>
      <dgm:spPr/>
    </dgm:pt>
    <dgm:pt modelId="{53B1EC11-96CC-4C3B-8918-A1E756E59CE1}" type="pres">
      <dgm:prSet presAssocID="{5AFC4A99-EA36-4B59-A526-3CEE2E1581AB}" presName="bgRect" presStyleLbl="bgShp" presStyleIdx="4" presStyleCnt="6"/>
      <dgm:spPr/>
    </dgm:pt>
    <dgm:pt modelId="{28DCC547-D888-4E9A-9C7D-A980B4546896}" type="pres">
      <dgm:prSet presAssocID="{5AFC4A99-EA36-4B59-A526-3CEE2E1581AB}"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Irritant"/>
        </a:ext>
      </dgm:extLst>
    </dgm:pt>
    <dgm:pt modelId="{A3134183-80EB-4E49-8620-19CA603193A2}" type="pres">
      <dgm:prSet presAssocID="{5AFC4A99-EA36-4B59-A526-3CEE2E1581AB}" presName="spaceRect" presStyleCnt="0"/>
      <dgm:spPr/>
    </dgm:pt>
    <dgm:pt modelId="{4CCF8D4A-CAA0-4481-A078-E8C854CE2B26}" type="pres">
      <dgm:prSet presAssocID="{5AFC4A99-EA36-4B59-A526-3CEE2E1581AB}" presName="parTx" presStyleLbl="revTx" presStyleIdx="4" presStyleCnt="6">
        <dgm:presLayoutVars>
          <dgm:chMax val="0"/>
          <dgm:chPref val="0"/>
        </dgm:presLayoutVars>
      </dgm:prSet>
      <dgm:spPr/>
    </dgm:pt>
    <dgm:pt modelId="{F1B5F680-E7A7-4E65-BB58-1F06A56C839E}" type="pres">
      <dgm:prSet presAssocID="{839286EB-FE22-4D1A-9362-D8FB63A8AD2E}" presName="sibTrans" presStyleCnt="0"/>
      <dgm:spPr/>
    </dgm:pt>
    <dgm:pt modelId="{77343B2C-3811-4DFE-964C-2C490298DE1B}" type="pres">
      <dgm:prSet presAssocID="{296A31F7-6ECF-4CB7-B595-881D482796E4}" presName="compNode" presStyleCnt="0"/>
      <dgm:spPr/>
    </dgm:pt>
    <dgm:pt modelId="{22B68233-FDF0-4158-AB8C-78231B0FF56D}" type="pres">
      <dgm:prSet presAssocID="{296A31F7-6ECF-4CB7-B595-881D482796E4}" presName="bgRect" presStyleLbl="bgShp" presStyleIdx="5" presStyleCnt="6"/>
      <dgm:spPr/>
    </dgm:pt>
    <dgm:pt modelId="{DEE5575C-163E-4027-8B96-F4EDFCA5BFA9}" type="pres">
      <dgm:prSet presAssocID="{296A31F7-6ECF-4CB7-B595-881D482796E4}"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Quotes"/>
        </a:ext>
      </dgm:extLst>
    </dgm:pt>
    <dgm:pt modelId="{D5417948-9551-4B5D-AF96-9FE43F0A8EE9}" type="pres">
      <dgm:prSet presAssocID="{296A31F7-6ECF-4CB7-B595-881D482796E4}" presName="spaceRect" presStyleCnt="0"/>
      <dgm:spPr/>
    </dgm:pt>
    <dgm:pt modelId="{2B7C1C43-C7FE-4194-99EC-D2459C7D6801}" type="pres">
      <dgm:prSet presAssocID="{296A31F7-6ECF-4CB7-B595-881D482796E4}" presName="parTx" presStyleLbl="revTx" presStyleIdx="5" presStyleCnt="6">
        <dgm:presLayoutVars>
          <dgm:chMax val="0"/>
          <dgm:chPref val="0"/>
        </dgm:presLayoutVars>
      </dgm:prSet>
      <dgm:spPr/>
    </dgm:pt>
  </dgm:ptLst>
  <dgm:cxnLst>
    <dgm:cxn modelId="{2EE9941F-BFF5-4177-9980-EDD57A39B311}" srcId="{E1E17607-C46E-481F-BBC0-C3A5E7F18619}" destId="{6D62335F-747A-41A4-BC33-9C4CDF343142}" srcOrd="0" destOrd="0" parTransId="{E7F8CC45-840A-4A61-A62B-31638A833B7C}" sibTransId="{CBA296C6-0BE0-41EC-B488-253F541D328A}"/>
    <dgm:cxn modelId="{DB56A91F-37FB-45C8-84BF-4191AD623D96}" srcId="{E1E17607-C46E-481F-BBC0-C3A5E7F18619}" destId="{296A31F7-6ECF-4CB7-B595-881D482796E4}" srcOrd="5" destOrd="0" parTransId="{A14ED3EC-B2CE-45EB-8191-7DDB41640B22}" sibTransId="{881E7E35-BA75-4DE3-ACC8-F2FDCEF44D1F}"/>
    <dgm:cxn modelId="{02E8B725-58EF-4445-874E-E2B1B8307AC7}" type="presOf" srcId="{67F4345E-4D7A-475D-BBEB-81C37E26A05B}" destId="{F390672F-15E9-47C7-9FF4-4F7E4A3B82FF}" srcOrd="0" destOrd="0" presId="urn:microsoft.com/office/officeart/2018/2/layout/IconVerticalSolidList"/>
    <dgm:cxn modelId="{70623D34-C297-4EA2-9D64-C164484B4109}" type="presOf" srcId="{E1E17607-C46E-481F-BBC0-C3A5E7F18619}" destId="{E0A389C0-A1A6-475E-8271-C7658F54E473}" srcOrd="0" destOrd="0" presId="urn:microsoft.com/office/officeart/2018/2/layout/IconVerticalSolidList"/>
    <dgm:cxn modelId="{D39AFD5E-F0C9-4B6A-9B8E-65D4482F19DF}" type="presOf" srcId="{6D62335F-747A-41A4-BC33-9C4CDF343142}" destId="{1F743FA5-2A2A-475D-A173-B013AE10AB82}" srcOrd="0" destOrd="0" presId="urn:microsoft.com/office/officeart/2018/2/layout/IconVerticalSolidList"/>
    <dgm:cxn modelId="{2B9E8C46-4207-4A2E-A737-7CAF4A266711}" srcId="{E1E17607-C46E-481F-BBC0-C3A5E7F18619}" destId="{1194541B-2762-4B8C-B57E-0BAAF1B36ABE}" srcOrd="1" destOrd="0" parTransId="{F9A16135-F25B-417E-A371-83736525FC74}" sibTransId="{26F4FADC-0B12-40F4-818A-DD058C0B9754}"/>
    <dgm:cxn modelId="{4B177D53-9BC5-41EA-81E2-27C78F06E872}" srcId="{E1E17607-C46E-481F-BBC0-C3A5E7F18619}" destId="{67F4345E-4D7A-475D-BBEB-81C37E26A05B}" srcOrd="3" destOrd="0" parTransId="{A58BD676-26F8-4B25-85EB-6967F2D045C9}" sibTransId="{304A3317-058A-442E-849B-2ED6FD78D88C}"/>
    <dgm:cxn modelId="{0342EEAF-FF05-4B2C-80BE-9D1AE86DB7D7}" type="presOf" srcId="{296A31F7-6ECF-4CB7-B595-881D482796E4}" destId="{2B7C1C43-C7FE-4194-99EC-D2459C7D6801}" srcOrd="0" destOrd="0" presId="urn:microsoft.com/office/officeart/2018/2/layout/IconVerticalSolidList"/>
    <dgm:cxn modelId="{850128B9-DE40-4AC4-AF30-099999157CD2}" srcId="{E1E17607-C46E-481F-BBC0-C3A5E7F18619}" destId="{6F9DE0DD-BFB9-44F4-870A-E13F00F8DCD5}" srcOrd="2" destOrd="0" parTransId="{AC00C39D-BB22-4EB8-A94E-72C57248E06E}" sibTransId="{BC25A516-D1B0-4256-BDAB-40C6D56A8762}"/>
    <dgm:cxn modelId="{86E0ADBD-4C50-41E6-8ED0-16DDA52B9277}" srcId="{E1E17607-C46E-481F-BBC0-C3A5E7F18619}" destId="{5AFC4A99-EA36-4B59-A526-3CEE2E1581AB}" srcOrd="4" destOrd="0" parTransId="{132DA48A-17D4-4A70-9030-4546E452F7B6}" sibTransId="{839286EB-FE22-4D1A-9362-D8FB63A8AD2E}"/>
    <dgm:cxn modelId="{9D6E75DC-008F-40BC-8539-0A9DE86D102E}" type="presOf" srcId="{6F9DE0DD-BFB9-44F4-870A-E13F00F8DCD5}" destId="{1DDF799A-8FDB-4046-BCC2-65671E40D1B3}" srcOrd="0" destOrd="0" presId="urn:microsoft.com/office/officeart/2018/2/layout/IconVerticalSolidList"/>
    <dgm:cxn modelId="{828538F4-162B-407E-AE19-25745001D00A}" type="presOf" srcId="{5AFC4A99-EA36-4B59-A526-3CEE2E1581AB}" destId="{4CCF8D4A-CAA0-4481-A078-E8C854CE2B26}" srcOrd="0" destOrd="0" presId="urn:microsoft.com/office/officeart/2018/2/layout/IconVerticalSolidList"/>
    <dgm:cxn modelId="{DA8FF0F4-842A-4F58-9744-09EEEC736083}" type="presOf" srcId="{1194541B-2762-4B8C-B57E-0BAAF1B36ABE}" destId="{F4BA8292-9651-481D-984D-5BE97AF160CB}" srcOrd="0" destOrd="0" presId="urn:microsoft.com/office/officeart/2018/2/layout/IconVerticalSolidList"/>
    <dgm:cxn modelId="{BEECC8A9-024C-4F8D-816B-DB9D2E89F1EF}" type="presParOf" srcId="{E0A389C0-A1A6-475E-8271-C7658F54E473}" destId="{702D8412-3D54-498B-96EE-6233C4727F74}" srcOrd="0" destOrd="0" presId="urn:microsoft.com/office/officeart/2018/2/layout/IconVerticalSolidList"/>
    <dgm:cxn modelId="{F7407202-F4CF-4F22-875C-847B5707E8CD}" type="presParOf" srcId="{702D8412-3D54-498B-96EE-6233C4727F74}" destId="{FFE10056-37DF-4A20-B235-F7CB6CDEFD0A}" srcOrd="0" destOrd="0" presId="urn:microsoft.com/office/officeart/2018/2/layout/IconVerticalSolidList"/>
    <dgm:cxn modelId="{A6646EBD-1756-4248-92F8-5F800E1654B1}" type="presParOf" srcId="{702D8412-3D54-498B-96EE-6233C4727F74}" destId="{AF9DBA19-DE69-4F6E-B9BB-8C48705E5159}" srcOrd="1" destOrd="0" presId="urn:microsoft.com/office/officeart/2018/2/layout/IconVerticalSolidList"/>
    <dgm:cxn modelId="{23A175D2-7F2C-4F54-8FB8-615AB48FC879}" type="presParOf" srcId="{702D8412-3D54-498B-96EE-6233C4727F74}" destId="{6F411FF5-77CA-4CB4-B65F-D9690E1E1E5E}" srcOrd="2" destOrd="0" presId="urn:microsoft.com/office/officeart/2018/2/layout/IconVerticalSolidList"/>
    <dgm:cxn modelId="{08609F47-9FE3-44F4-BABD-E79E7C450D4E}" type="presParOf" srcId="{702D8412-3D54-498B-96EE-6233C4727F74}" destId="{1F743FA5-2A2A-475D-A173-B013AE10AB82}" srcOrd="3" destOrd="0" presId="urn:microsoft.com/office/officeart/2018/2/layout/IconVerticalSolidList"/>
    <dgm:cxn modelId="{E60F4045-DF07-4A8C-9AC6-8F3B3F50A853}" type="presParOf" srcId="{E0A389C0-A1A6-475E-8271-C7658F54E473}" destId="{E2984258-8B08-43BA-8838-9AA3B3B2003A}" srcOrd="1" destOrd="0" presId="urn:microsoft.com/office/officeart/2018/2/layout/IconVerticalSolidList"/>
    <dgm:cxn modelId="{12804E12-6CC7-45FF-B626-E86DEB85451C}" type="presParOf" srcId="{E0A389C0-A1A6-475E-8271-C7658F54E473}" destId="{49CF1292-5B89-4A87-BE5C-7C85C8D5713F}" srcOrd="2" destOrd="0" presId="urn:microsoft.com/office/officeart/2018/2/layout/IconVerticalSolidList"/>
    <dgm:cxn modelId="{4EAB985A-5EDF-4E76-B65A-2870342A1076}" type="presParOf" srcId="{49CF1292-5B89-4A87-BE5C-7C85C8D5713F}" destId="{41BE061A-C0DC-445A-94D3-B066D6B99684}" srcOrd="0" destOrd="0" presId="urn:microsoft.com/office/officeart/2018/2/layout/IconVerticalSolidList"/>
    <dgm:cxn modelId="{985A2A3F-0C95-45C4-8E6C-695B52D96009}" type="presParOf" srcId="{49CF1292-5B89-4A87-BE5C-7C85C8D5713F}" destId="{7BC521DE-2113-4E09-A6B3-A456BBDB0D40}" srcOrd="1" destOrd="0" presId="urn:microsoft.com/office/officeart/2018/2/layout/IconVerticalSolidList"/>
    <dgm:cxn modelId="{CAC00ED1-3111-47B2-A892-41604A89EC69}" type="presParOf" srcId="{49CF1292-5B89-4A87-BE5C-7C85C8D5713F}" destId="{6E324505-70ED-4B22-96C1-7CB95953BB3C}" srcOrd="2" destOrd="0" presId="urn:microsoft.com/office/officeart/2018/2/layout/IconVerticalSolidList"/>
    <dgm:cxn modelId="{364E5538-268B-479D-BE2E-877F059D6D68}" type="presParOf" srcId="{49CF1292-5B89-4A87-BE5C-7C85C8D5713F}" destId="{F4BA8292-9651-481D-984D-5BE97AF160CB}" srcOrd="3" destOrd="0" presId="urn:microsoft.com/office/officeart/2018/2/layout/IconVerticalSolidList"/>
    <dgm:cxn modelId="{19CAF788-6FED-474E-B454-1FF4807B3A1D}" type="presParOf" srcId="{E0A389C0-A1A6-475E-8271-C7658F54E473}" destId="{A0F649CD-0392-4B62-9020-06EC945944D6}" srcOrd="3" destOrd="0" presId="urn:microsoft.com/office/officeart/2018/2/layout/IconVerticalSolidList"/>
    <dgm:cxn modelId="{A29B5B6B-623F-4761-95C0-E04C3E510A09}" type="presParOf" srcId="{E0A389C0-A1A6-475E-8271-C7658F54E473}" destId="{92565B4B-8757-4806-B3F4-58B809FE8634}" srcOrd="4" destOrd="0" presId="urn:microsoft.com/office/officeart/2018/2/layout/IconVerticalSolidList"/>
    <dgm:cxn modelId="{FCA25740-74F3-40D0-ADFA-42E9FD5C2621}" type="presParOf" srcId="{92565B4B-8757-4806-B3F4-58B809FE8634}" destId="{7E6518CF-3C65-4988-88C5-6ED1A7E56FF4}" srcOrd="0" destOrd="0" presId="urn:microsoft.com/office/officeart/2018/2/layout/IconVerticalSolidList"/>
    <dgm:cxn modelId="{8D24C2ED-14F8-4957-B844-C15F0B10AE7E}" type="presParOf" srcId="{92565B4B-8757-4806-B3F4-58B809FE8634}" destId="{E73A3F58-5338-4B7A-8BA7-5AE0B094B708}" srcOrd="1" destOrd="0" presId="urn:microsoft.com/office/officeart/2018/2/layout/IconVerticalSolidList"/>
    <dgm:cxn modelId="{CD0113CF-9D56-4FEB-AABC-A1FF61202534}" type="presParOf" srcId="{92565B4B-8757-4806-B3F4-58B809FE8634}" destId="{CEA2CA50-6B67-49F2-981C-6216A6643073}" srcOrd="2" destOrd="0" presId="urn:microsoft.com/office/officeart/2018/2/layout/IconVerticalSolidList"/>
    <dgm:cxn modelId="{FD446441-1FFD-4B9E-ADB8-CEEE3B5A78D6}" type="presParOf" srcId="{92565B4B-8757-4806-B3F4-58B809FE8634}" destId="{1DDF799A-8FDB-4046-BCC2-65671E40D1B3}" srcOrd="3" destOrd="0" presId="urn:microsoft.com/office/officeart/2018/2/layout/IconVerticalSolidList"/>
    <dgm:cxn modelId="{0DDAD2C5-E3B8-454D-B507-9ACBAB846BC2}" type="presParOf" srcId="{E0A389C0-A1A6-475E-8271-C7658F54E473}" destId="{81C780D6-26C5-4220-9D4F-BC7420781277}" srcOrd="5" destOrd="0" presId="urn:microsoft.com/office/officeart/2018/2/layout/IconVerticalSolidList"/>
    <dgm:cxn modelId="{1750B423-568B-4D92-8E8C-B97D2AFC3030}" type="presParOf" srcId="{E0A389C0-A1A6-475E-8271-C7658F54E473}" destId="{AB3E9326-B48F-42A8-8CEC-0A60B2CDBC6B}" srcOrd="6" destOrd="0" presId="urn:microsoft.com/office/officeart/2018/2/layout/IconVerticalSolidList"/>
    <dgm:cxn modelId="{2F597B9E-292C-4898-969F-61C8E439390A}" type="presParOf" srcId="{AB3E9326-B48F-42A8-8CEC-0A60B2CDBC6B}" destId="{573DF800-014E-4551-B6D3-CD86F541A83B}" srcOrd="0" destOrd="0" presId="urn:microsoft.com/office/officeart/2018/2/layout/IconVerticalSolidList"/>
    <dgm:cxn modelId="{CD4E30CE-A6A7-4855-BB19-35E889104371}" type="presParOf" srcId="{AB3E9326-B48F-42A8-8CEC-0A60B2CDBC6B}" destId="{143373C6-F826-451E-8892-354379A49F43}" srcOrd="1" destOrd="0" presId="urn:microsoft.com/office/officeart/2018/2/layout/IconVerticalSolidList"/>
    <dgm:cxn modelId="{C295C00A-3720-43B3-9E18-C6AB0E83CC19}" type="presParOf" srcId="{AB3E9326-B48F-42A8-8CEC-0A60B2CDBC6B}" destId="{979E3DCB-1E44-4D71-9F47-9AA35B5D875D}" srcOrd="2" destOrd="0" presId="urn:microsoft.com/office/officeart/2018/2/layout/IconVerticalSolidList"/>
    <dgm:cxn modelId="{FCE74C2C-ACE2-400C-A099-5B7A73FF9CDA}" type="presParOf" srcId="{AB3E9326-B48F-42A8-8CEC-0A60B2CDBC6B}" destId="{F390672F-15E9-47C7-9FF4-4F7E4A3B82FF}" srcOrd="3" destOrd="0" presId="urn:microsoft.com/office/officeart/2018/2/layout/IconVerticalSolidList"/>
    <dgm:cxn modelId="{ADA11EC1-A3EE-4438-9990-C9C7B213C3BD}" type="presParOf" srcId="{E0A389C0-A1A6-475E-8271-C7658F54E473}" destId="{D1B3FF6F-9762-4EC5-9DC2-D8BFF91A5415}" srcOrd="7" destOrd="0" presId="urn:microsoft.com/office/officeart/2018/2/layout/IconVerticalSolidList"/>
    <dgm:cxn modelId="{B083C663-A9A8-4E69-A129-F02F00D87A7E}" type="presParOf" srcId="{E0A389C0-A1A6-475E-8271-C7658F54E473}" destId="{25547CE2-395E-4183-9C3B-47CFA9F992A2}" srcOrd="8" destOrd="0" presId="urn:microsoft.com/office/officeart/2018/2/layout/IconVerticalSolidList"/>
    <dgm:cxn modelId="{5F67AD36-F1FE-4D3C-9A47-8C1C61922B03}" type="presParOf" srcId="{25547CE2-395E-4183-9C3B-47CFA9F992A2}" destId="{53B1EC11-96CC-4C3B-8918-A1E756E59CE1}" srcOrd="0" destOrd="0" presId="urn:microsoft.com/office/officeart/2018/2/layout/IconVerticalSolidList"/>
    <dgm:cxn modelId="{20ED1BC2-C1B4-4F38-93A6-EEB5EDB753E2}" type="presParOf" srcId="{25547CE2-395E-4183-9C3B-47CFA9F992A2}" destId="{28DCC547-D888-4E9A-9C7D-A980B4546896}" srcOrd="1" destOrd="0" presId="urn:microsoft.com/office/officeart/2018/2/layout/IconVerticalSolidList"/>
    <dgm:cxn modelId="{39F4E5C8-30F0-47DE-AAB4-230BBF3C2C04}" type="presParOf" srcId="{25547CE2-395E-4183-9C3B-47CFA9F992A2}" destId="{A3134183-80EB-4E49-8620-19CA603193A2}" srcOrd="2" destOrd="0" presId="urn:microsoft.com/office/officeart/2018/2/layout/IconVerticalSolidList"/>
    <dgm:cxn modelId="{A95906E0-FF46-4233-BA24-46B0807E1A3D}" type="presParOf" srcId="{25547CE2-395E-4183-9C3B-47CFA9F992A2}" destId="{4CCF8D4A-CAA0-4481-A078-E8C854CE2B26}" srcOrd="3" destOrd="0" presId="urn:microsoft.com/office/officeart/2018/2/layout/IconVerticalSolidList"/>
    <dgm:cxn modelId="{4D18110D-2735-4143-A7FB-2F32CB64D64D}" type="presParOf" srcId="{E0A389C0-A1A6-475E-8271-C7658F54E473}" destId="{F1B5F680-E7A7-4E65-BB58-1F06A56C839E}" srcOrd="9" destOrd="0" presId="urn:microsoft.com/office/officeart/2018/2/layout/IconVerticalSolidList"/>
    <dgm:cxn modelId="{418A7F6C-19AE-4BCE-89CF-7C307EFB5555}" type="presParOf" srcId="{E0A389C0-A1A6-475E-8271-C7658F54E473}" destId="{77343B2C-3811-4DFE-964C-2C490298DE1B}" srcOrd="10" destOrd="0" presId="urn:microsoft.com/office/officeart/2018/2/layout/IconVerticalSolidList"/>
    <dgm:cxn modelId="{AAD65F2F-A1ED-45DA-A778-23EE5C9F3E3C}" type="presParOf" srcId="{77343B2C-3811-4DFE-964C-2C490298DE1B}" destId="{22B68233-FDF0-4158-AB8C-78231B0FF56D}" srcOrd="0" destOrd="0" presId="urn:microsoft.com/office/officeart/2018/2/layout/IconVerticalSolidList"/>
    <dgm:cxn modelId="{512D074A-9943-47A3-9406-9E4E07058A6D}" type="presParOf" srcId="{77343B2C-3811-4DFE-964C-2C490298DE1B}" destId="{DEE5575C-163E-4027-8B96-F4EDFCA5BFA9}" srcOrd="1" destOrd="0" presId="urn:microsoft.com/office/officeart/2018/2/layout/IconVerticalSolidList"/>
    <dgm:cxn modelId="{067A12C0-EA89-426D-AF47-A71A396B6E9D}" type="presParOf" srcId="{77343B2C-3811-4DFE-964C-2C490298DE1B}" destId="{D5417948-9551-4B5D-AF96-9FE43F0A8EE9}" srcOrd="2" destOrd="0" presId="urn:microsoft.com/office/officeart/2018/2/layout/IconVerticalSolidList"/>
    <dgm:cxn modelId="{866EAE71-4032-4D1B-9F20-86954FBDF928}" type="presParOf" srcId="{77343B2C-3811-4DFE-964C-2C490298DE1B}" destId="{2B7C1C43-C7FE-4194-99EC-D2459C7D680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E10056-37DF-4A20-B235-F7CB6CDEFD0A}">
      <dsp:nvSpPr>
        <dsp:cNvPr id="0" name=""/>
        <dsp:cNvSpPr/>
      </dsp:nvSpPr>
      <dsp:spPr>
        <a:xfrm>
          <a:off x="0" y="1829"/>
          <a:ext cx="6248400" cy="77966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9DBA19-DE69-4F6E-B9BB-8C48705E5159}">
      <dsp:nvSpPr>
        <dsp:cNvPr id="0" name=""/>
        <dsp:cNvSpPr/>
      </dsp:nvSpPr>
      <dsp:spPr>
        <a:xfrm>
          <a:off x="235850" y="177255"/>
          <a:ext cx="428818" cy="42881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743FA5-2A2A-475D-A173-B013AE10AB82}">
      <dsp:nvSpPr>
        <dsp:cNvPr id="0" name=""/>
        <dsp:cNvSpPr/>
      </dsp:nvSpPr>
      <dsp:spPr>
        <a:xfrm>
          <a:off x="900518" y="1829"/>
          <a:ext cx="5347881"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844550">
            <a:lnSpc>
              <a:spcPct val="90000"/>
            </a:lnSpc>
            <a:spcBef>
              <a:spcPct val="0"/>
            </a:spcBef>
            <a:spcAft>
              <a:spcPct val="35000"/>
            </a:spcAft>
            <a:buNone/>
          </a:pPr>
          <a:r>
            <a:rPr lang="en-GB" sz="1900" kern="1200"/>
            <a:t>This is a new challenge as you are working through this yourself at home – we teachers know this </a:t>
          </a:r>
          <a:endParaRPr lang="en-US" sz="1900" kern="1200"/>
        </a:p>
      </dsp:txBody>
      <dsp:txXfrm>
        <a:off x="900518" y="1829"/>
        <a:ext cx="5347881" cy="779669"/>
      </dsp:txXfrm>
    </dsp:sp>
    <dsp:sp modelId="{41BE061A-C0DC-445A-94D3-B066D6B99684}">
      <dsp:nvSpPr>
        <dsp:cNvPr id="0" name=""/>
        <dsp:cNvSpPr/>
      </dsp:nvSpPr>
      <dsp:spPr>
        <a:xfrm>
          <a:off x="0" y="976416"/>
          <a:ext cx="6248400" cy="77966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C521DE-2113-4E09-A6B3-A456BBDB0D40}">
      <dsp:nvSpPr>
        <dsp:cNvPr id="0" name=""/>
        <dsp:cNvSpPr/>
      </dsp:nvSpPr>
      <dsp:spPr>
        <a:xfrm>
          <a:off x="235850" y="1151842"/>
          <a:ext cx="428818" cy="42881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BA8292-9651-481D-984D-5BE97AF160CB}">
      <dsp:nvSpPr>
        <dsp:cNvPr id="0" name=""/>
        <dsp:cNvSpPr/>
      </dsp:nvSpPr>
      <dsp:spPr>
        <a:xfrm>
          <a:off x="900518" y="976416"/>
          <a:ext cx="5347881"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844550">
            <a:lnSpc>
              <a:spcPct val="90000"/>
            </a:lnSpc>
            <a:spcBef>
              <a:spcPct val="0"/>
            </a:spcBef>
            <a:spcAft>
              <a:spcPct val="35000"/>
            </a:spcAft>
            <a:buNone/>
          </a:pPr>
          <a:r>
            <a:rPr lang="en-GB" sz="1900" kern="1200"/>
            <a:t>Take your time – you have lots </a:t>
          </a:r>
          <a:endParaRPr lang="en-US" sz="1900" kern="1200"/>
        </a:p>
      </dsp:txBody>
      <dsp:txXfrm>
        <a:off x="900518" y="976416"/>
        <a:ext cx="5347881" cy="779669"/>
      </dsp:txXfrm>
    </dsp:sp>
    <dsp:sp modelId="{7E6518CF-3C65-4988-88C5-6ED1A7E56FF4}">
      <dsp:nvSpPr>
        <dsp:cNvPr id="0" name=""/>
        <dsp:cNvSpPr/>
      </dsp:nvSpPr>
      <dsp:spPr>
        <a:xfrm>
          <a:off x="0" y="1951003"/>
          <a:ext cx="6248400" cy="77966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3A3F58-5338-4B7A-8BA7-5AE0B094B708}">
      <dsp:nvSpPr>
        <dsp:cNvPr id="0" name=""/>
        <dsp:cNvSpPr/>
      </dsp:nvSpPr>
      <dsp:spPr>
        <a:xfrm>
          <a:off x="235850" y="2126428"/>
          <a:ext cx="428818" cy="42881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DF799A-8FDB-4046-BCC2-65671E40D1B3}">
      <dsp:nvSpPr>
        <dsp:cNvPr id="0" name=""/>
        <dsp:cNvSpPr/>
      </dsp:nvSpPr>
      <dsp:spPr>
        <a:xfrm>
          <a:off x="900518" y="1951003"/>
          <a:ext cx="5347881"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844550">
            <a:lnSpc>
              <a:spcPct val="90000"/>
            </a:lnSpc>
            <a:spcBef>
              <a:spcPct val="0"/>
            </a:spcBef>
            <a:spcAft>
              <a:spcPct val="35000"/>
            </a:spcAft>
            <a:buNone/>
          </a:pPr>
          <a:r>
            <a:rPr lang="en-GB" sz="1900" kern="1200" dirty="0"/>
            <a:t>Trust your ideas for the paragraphs; you are more than capable of understanding a story</a:t>
          </a:r>
          <a:endParaRPr lang="en-US" sz="1900" kern="1200" dirty="0"/>
        </a:p>
      </dsp:txBody>
      <dsp:txXfrm>
        <a:off x="900518" y="1951003"/>
        <a:ext cx="5347881" cy="779669"/>
      </dsp:txXfrm>
    </dsp:sp>
    <dsp:sp modelId="{573DF800-014E-4551-B6D3-CD86F541A83B}">
      <dsp:nvSpPr>
        <dsp:cNvPr id="0" name=""/>
        <dsp:cNvSpPr/>
      </dsp:nvSpPr>
      <dsp:spPr>
        <a:xfrm>
          <a:off x="0" y="2925590"/>
          <a:ext cx="6248400" cy="77966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3373C6-F826-451E-8892-354379A49F43}">
      <dsp:nvSpPr>
        <dsp:cNvPr id="0" name=""/>
        <dsp:cNvSpPr/>
      </dsp:nvSpPr>
      <dsp:spPr>
        <a:xfrm>
          <a:off x="235850" y="3101015"/>
          <a:ext cx="428818" cy="42881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90672F-15E9-47C7-9FF4-4F7E4A3B82FF}">
      <dsp:nvSpPr>
        <dsp:cNvPr id="0" name=""/>
        <dsp:cNvSpPr/>
      </dsp:nvSpPr>
      <dsp:spPr>
        <a:xfrm>
          <a:off x="900518" y="2925590"/>
          <a:ext cx="5347881"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844550">
            <a:lnSpc>
              <a:spcPct val="90000"/>
            </a:lnSpc>
            <a:spcBef>
              <a:spcPct val="0"/>
            </a:spcBef>
            <a:spcAft>
              <a:spcPct val="35000"/>
            </a:spcAft>
            <a:buNone/>
          </a:pPr>
          <a:r>
            <a:rPr lang="en-GB" sz="1900" kern="1200"/>
            <a:t>You can look online for what other people have said – sometimes teachers do this too </a:t>
          </a:r>
          <a:endParaRPr lang="en-US" sz="1900" kern="1200"/>
        </a:p>
      </dsp:txBody>
      <dsp:txXfrm>
        <a:off x="900518" y="2925590"/>
        <a:ext cx="5347881" cy="779669"/>
      </dsp:txXfrm>
    </dsp:sp>
    <dsp:sp modelId="{53B1EC11-96CC-4C3B-8918-A1E756E59CE1}">
      <dsp:nvSpPr>
        <dsp:cNvPr id="0" name=""/>
        <dsp:cNvSpPr/>
      </dsp:nvSpPr>
      <dsp:spPr>
        <a:xfrm>
          <a:off x="0" y="3900177"/>
          <a:ext cx="6248400" cy="779669"/>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DCC547-D888-4E9A-9C7D-A980B4546896}">
      <dsp:nvSpPr>
        <dsp:cNvPr id="0" name=""/>
        <dsp:cNvSpPr/>
      </dsp:nvSpPr>
      <dsp:spPr>
        <a:xfrm>
          <a:off x="235850" y="4075602"/>
          <a:ext cx="428818" cy="42881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CCF8D4A-CAA0-4481-A078-E8C854CE2B26}">
      <dsp:nvSpPr>
        <dsp:cNvPr id="0" name=""/>
        <dsp:cNvSpPr/>
      </dsp:nvSpPr>
      <dsp:spPr>
        <a:xfrm>
          <a:off x="900518" y="3900177"/>
          <a:ext cx="5347881"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844550">
            <a:lnSpc>
              <a:spcPct val="90000"/>
            </a:lnSpc>
            <a:spcBef>
              <a:spcPct val="0"/>
            </a:spcBef>
            <a:spcAft>
              <a:spcPct val="35000"/>
            </a:spcAft>
            <a:buNone/>
          </a:pPr>
          <a:r>
            <a:rPr lang="en-GB" sz="1900" kern="1200"/>
            <a:t>There is nothing in this plan that you have not done before – no surprises</a:t>
          </a:r>
          <a:endParaRPr lang="en-US" sz="1900" kern="1200"/>
        </a:p>
      </dsp:txBody>
      <dsp:txXfrm>
        <a:off x="900518" y="3900177"/>
        <a:ext cx="5347881" cy="779669"/>
      </dsp:txXfrm>
    </dsp:sp>
    <dsp:sp modelId="{22B68233-FDF0-4158-AB8C-78231B0FF56D}">
      <dsp:nvSpPr>
        <dsp:cNvPr id="0" name=""/>
        <dsp:cNvSpPr/>
      </dsp:nvSpPr>
      <dsp:spPr>
        <a:xfrm>
          <a:off x="0" y="4874763"/>
          <a:ext cx="6248400" cy="77966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E5575C-163E-4027-8B96-F4EDFCA5BFA9}">
      <dsp:nvSpPr>
        <dsp:cNvPr id="0" name=""/>
        <dsp:cNvSpPr/>
      </dsp:nvSpPr>
      <dsp:spPr>
        <a:xfrm>
          <a:off x="235850" y="5050189"/>
          <a:ext cx="428818" cy="42881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B7C1C43-C7FE-4194-99EC-D2459C7D6801}">
      <dsp:nvSpPr>
        <dsp:cNvPr id="0" name=""/>
        <dsp:cNvSpPr/>
      </dsp:nvSpPr>
      <dsp:spPr>
        <a:xfrm>
          <a:off x="900518" y="4874763"/>
          <a:ext cx="5347881" cy="7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15" tIns="82515" rIns="82515" bIns="82515" numCol="1" spcCol="1270" anchor="ctr" anchorCtr="0">
          <a:noAutofit/>
        </a:bodyPr>
        <a:lstStyle/>
        <a:p>
          <a:pPr marL="0" lvl="0" indent="0" algn="l" defTabSz="844550">
            <a:lnSpc>
              <a:spcPct val="90000"/>
            </a:lnSpc>
            <a:spcBef>
              <a:spcPct val="0"/>
            </a:spcBef>
            <a:spcAft>
              <a:spcPct val="35000"/>
            </a:spcAft>
            <a:buNone/>
          </a:pPr>
          <a:r>
            <a:rPr lang="en-GB" sz="1900" kern="1200"/>
            <a:t>If you have made notes,  then you have prepared already! </a:t>
          </a:r>
          <a:endParaRPr lang="en-US" sz="1900" kern="1200"/>
        </a:p>
      </dsp:txBody>
      <dsp:txXfrm>
        <a:off x="900518" y="4874763"/>
        <a:ext cx="5347881" cy="77966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FF262-5824-4FE3-81D8-B92BD5DA6D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1B70135-0ECF-4016-ACCF-ECD76B2CDE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7AC11F0-1E93-4791-B2D0-CA9DEDF8C679}"/>
              </a:ext>
            </a:extLst>
          </p:cNvPr>
          <p:cNvSpPr>
            <a:spLocks noGrp="1"/>
          </p:cNvSpPr>
          <p:nvPr>
            <p:ph type="dt" sz="half" idx="10"/>
          </p:nvPr>
        </p:nvSpPr>
        <p:spPr/>
        <p:txBody>
          <a:bodyPr/>
          <a:lstStyle/>
          <a:p>
            <a:fld id="{478FC4E5-14DB-4218-8441-D3697E927F49}" type="datetimeFigureOut">
              <a:rPr lang="en-GB" smtClean="0"/>
              <a:t>27/04/2020</a:t>
            </a:fld>
            <a:endParaRPr lang="en-GB"/>
          </a:p>
        </p:txBody>
      </p:sp>
      <p:sp>
        <p:nvSpPr>
          <p:cNvPr id="5" name="Footer Placeholder 4">
            <a:extLst>
              <a:ext uri="{FF2B5EF4-FFF2-40B4-BE49-F238E27FC236}">
                <a16:creationId xmlns:a16="http://schemas.microsoft.com/office/drawing/2014/main" id="{AFD90063-9DE0-4964-BCCB-7D8C982568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E66F40-A670-440C-B4C4-7E179B750E2E}"/>
              </a:ext>
            </a:extLst>
          </p:cNvPr>
          <p:cNvSpPr>
            <a:spLocks noGrp="1"/>
          </p:cNvSpPr>
          <p:nvPr>
            <p:ph type="sldNum" sz="quarter" idx="12"/>
          </p:nvPr>
        </p:nvSpPr>
        <p:spPr/>
        <p:txBody>
          <a:bodyPr/>
          <a:lstStyle/>
          <a:p>
            <a:fld id="{5B2ED6BD-747E-48B4-A73C-C06A0ED0E367}" type="slidenum">
              <a:rPr lang="en-GB" smtClean="0"/>
              <a:t>‹#›</a:t>
            </a:fld>
            <a:endParaRPr lang="en-GB"/>
          </a:p>
        </p:txBody>
      </p:sp>
    </p:spTree>
    <p:extLst>
      <p:ext uri="{BB962C8B-B14F-4D97-AF65-F5344CB8AC3E}">
        <p14:creationId xmlns:p14="http://schemas.microsoft.com/office/powerpoint/2010/main" val="381817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D6A6E-654E-4B2B-B8B2-738D7298E1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B7C016-66FE-4C48-8C17-BC4B535536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3D2D64-7AD2-4C94-A2CA-4EE3F7E7F23D}"/>
              </a:ext>
            </a:extLst>
          </p:cNvPr>
          <p:cNvSpPr>
            <a:spLocks noGrp="1"/>
          </p:cNvSpPr>
          <p:nvPr>
            <p:ph type="dt" sz="half" idx="10"/>
          </p:nvPr>
        </p:nvSpPr>
        <p:spPr/>
        <p:txBody>
          <a:bodyPr/>
          <a:lstStyle/>
          <a:p>
            <a:fld id="{478FC4E5-14DB-4218-8441-D3697E927F49}" type="datetimeFigureOut">
              <a:rPr lang="en-GB" smtClean="0"/>
              <a:t>27/04/2020</a:t>
            </a:fld>
            <a:endParaRPr lang="en-GB"/>
          </a:p>
        </p:txBody>
      </p:sp>
      <p:sp>
        <p:nvSpPr>
          <p:cNvPr id="5" name="Footer Placeholder 4">
            <a:extLst>
              <a:ext uri="{FF2B5EF4-FFF2-40B4-BE49-F238E27FC236}">
                <a16:creationId xmlns:a16="http://schemas.microsoft.com/office/drawing/2014/main" id="{2C3018D2-401C-45C9-AF3F-C57D79032A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68ECE8-CA8F-4206-8982-3F916AADDED2}"/>
              </a:ext>
            </a:extLst>
          </p:cNvPr>
          <p:cNvSpPr>
            <a:spLocks noGrp="1"/>
          </p:cNvSpPr>
          <p:nvPr>
            <p:ph type="sldNum" sz="quarter" idx="12"/>
          </p:nvPr>
        </p:nvSpPr>
        <p:spPr/>
        <p:txBody>
          <a:bodyPr/>
          <a:lstStyle/>
          <a:p>
            <a:fld id="{5B2ED6BD-747E-48B4-A73C-C06A0ED0E367}" type="slidenum">
              <a:rPr lang="en-GB" smtClean="0"/>
              <a:t>‹#›</a:t>
            </a:fld>
            <a:endParaRPr lang="en-GB"/>
          </a:p>
        </p:txBody>
      </p:sp>
    </p:spTree>
    <p:extLst>
      <p:ext uri="{BB962C8B-B14F-4D97-AF65-F5344CB8AC3E}">
        <p14:creationId xmlns:p14="http://schemas.microsoft.com/office/powerpoint/2010/main" val="336083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13DA2C-9092-4201-9E16-0ED5FBCCBB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9CB8E45-6F5B-496B-BEB1-B385CFE711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6247F5-B685-45CB-AE49-CDE9AC72E047}"/>
              </a:ext>
            </a:extLst>
          </p:cNvPr>
          <p:cNvSpPr>
            <a:spLocks noGrp="1"/>
          </p:cNvSpPr>
          <p:nvPr>
            <p:ph type="dt" sz="half" idx="10"/>
          </p:nvPr>
        </p:nvSpPr>
        <p:spPr/>
        <p:txBody>
          <a:bodyPr/>
          <a:lstStyle/>
          <a:p>
            <a:fld id="{478FC4E5-14DB-4218-8441-D3697E927F49}" type="datetimeFigureOut">
              <a:rPr lang="en-GB" smtClean="0"/>
              <a:t>27/04/2020</a:t>
            </a:fld>
            <a:endParaRPr lang="en-GB"/>
          </a:p>
        </p:txBody>
      </p:sp>
      <p:sp>
        <p:nvSpPr>
          <p:cNvPr id="5" name="Footer Placeholder 4">
            <a:extLst>
              <a:ext uri="{FF2B5EF4-FFF2-40B4-BE49-F238E27FC236}">
                <a16:creationId xmlns:a16="http://schemas.microsoft.com/office/drawing/2014/main" id="{158CABCB-9868-4EA7-8F14-65F9254288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D4DFC7-F4BF-4B25-A00D-18295DB39AB8}"/>
              </a:ext>
            </a:extLst>
          </p:cNvPr>
          <p:cNvSpPr>
            <a:spLocks noGrp="1"/>
          </p:cNvSpPr>
          <p:nvPr>
            <p:ph type="sldNum" sz="quarter" idx="12"/>
          </p:nvPr>
        </p:nvSpPr>
        <p:spPr/>
        <p:txBody>
          <a:bodyPr/>
          <a:lstStyle/>
          <a:p>
            <a:fld id="{5B2ED6BD-747E-48B4-A73C-C06A0ED0E367}" type="slidenum">
              <a:rPr lang="en-GB" smtClean="0"/>
              <a:t>‹#›</a:t>
            </a:fld>
            <a:endParaRPr lang="en-GB"/>
          </a:p>
        </p:txBody>
      </p:sp>
    </p:spTree>
    <p:extLst>
      <p:ext uri="{BB962C8B-B14F-4D97-AF65-F5344CB8AC3E}">
        <p14:creationId xmlns:p14="http://schemas.microsoft.com/office/powerpoint/2010/main" val="416491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1F40B-745E-4099-82CD-7693100625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BBDAB2-F1B4-4314-9057-A880A48C45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53B63B-DE5B-4A20-8AC9-0491AAF7CD61}"/>
              </a:ext>
            </a:extLst>
          </p:cNvPr>
          <p:cNvSpPr>
            <a:spLocks noGrp="1"/>
          </p:cNvSpPr>
          <p:nvPr>
            <p:ph type="dt" sz="half" idx="10"/>
          </p:nvPr>
        </p:nvSpPr>
        <p:spPr/>
        <p:txBody>
          <a:bodyPr/>
          <a:lstStyle/>
          <a:p>
            <a:fld id="{478FC4E5-14DB-4218-8441-D3697E927F49}" type="datetimeFigureOut">
              <a:rPr lang="en-GB" smtClean="0"/>
              <a:t>27/04/2020</a:t>
            </a:fld>
            <a:endParaRPr lang="en-GB"/>
          </a:p>
        </p:txBody>
      </p:sp>
      <p:sp>
        <p:nvSpPr>
          <p:cNvPr id="5" name="Footer Placeholder 4">
            <a:extLst>
              <a:ext uri="{FF2B5EF4-FFF2-40B4-BE49-F238E27FC236}">
                <a16:creationId xmlns:a16="http://schemas.microsoft.com/office/drawing/2014/main" id="{12724C4D-474B-40FC-B8AE-A8CF28FEEB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C1811F-612B-4148-A72D-C5C5E303DF2D}"/>
              </a:ext>
            </a:extLst>
          </p:cNvPr>
          <p:cNvSpPr>
            <a:spLocks noGrp="1"/>
          </p:cNvSpPr>
          <p:nvPr>
            <p:ph type="sldNum" sz="quarter" idx="12"/>
          </p:nvPr>
        </p:nvSpPr>
        <p:spPr/>
        <p:txBody>
          <a:bodyPr/>
          <a:lstStyle/>
          <a:p>
            <a:fld id="{5B2ED6BD-747E-48B4-A73C-C06A0ED0E367}" type="slidenum">
              <a:rPr lang="en-GB" smtClean="0"/>
              <a:t>‹#›</a:t>
            </a:fld>
            <a:endParaRPr lang="en-GB"/>
          </a:p>
        </p:txBody>
      </p:sp>
    </p:spTree>
    <p:extLst>
      <p:ext uri="{BB962C8B-B14F-4D97-AF65-F5344CB8AC3E}">
        <p14:creationId xmlns:p14="http://schemas.microsoft.com/office/powerpoint/2010/main" val="579876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DA3D7-3900-4174-8513-7ADCD5CBEF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6046FE-83E2-4DF0-B1A5-7E7A0E5213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F9CAE-92FC-41B7-B317-0231B8B00795}"/>
              </a:ext>
            </a:extLst>
          </p:cNvPr>
          <p:cNvSpPr>
            <a:spLocks noGrp="1"/>
          </p:cNvSpPr>
          <p:nvPr>
            <p:ph type="dt" sz="half" idx="10"/>
          </p:nvPr>
        </p:nvSpPr>
        <p:spPr/>
        <p:txBody>
          <a:bodyPr/>
          <a:lstStyle/>
          <a:p>
            <a:fld id="{478FC4E5-14DB-4218-8441-D3697E927F49}" type="datetimeFigureOut">
              <a:rPr lang="en-GB" smtClean="0"/>
              <a:t>27/04/2020</a:t>
            </a:fld>
            <a:endParaRPr lang="en-GB"/>
          </a:p>
        </p:txBody>
      </p:sp>
      <p:sp>
        <p:nvSpPr>
          <p:cNvPr id="5" name="Footer Placeholder 4">
            <a:extLst>
              <a:ext uri="{FF2B5EF4-FFF2-40B4-BE49-F238E27FC236}">
                <a16:creationId xmlns:a16="http://schemas.microsoft.com/office/drawing/2014/main" id="{DABD10C8-31A7-4D1E-8ED8-2E15F35298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F0D474-F06A-4958-B854-5A90D89B4F5E}"/>
              </a:ext>
            </a:extLst>
          </p:cNvPr>
          <p:cNvSpPr>
            <a:spLocks noGrp="1"/>
          </p:cNvSpPr>
          <p:nvPr>
            <p:ph type="sldNum" sz="quarter" idx="12"/>
          </p:nvPr>
        </p:nvSpPr>
        <p:spPr/>
        <p:txBody>
          <a:bodyPr/>
          <a:lstStyle/>
          <a:p>
            <a:fld id="{5B2ED6BD-747E-48B4-A73C-C06A0ED0E367}" type="slidenum">
              <a:rPr lang="en-GB" smtClean="0"/>
              <a:t>‹#›</a:t>
            </a:fld>
            <a:endParaRPr lang="en-GB"/>
          </a:p>
        </p:txBody>
      </p:sp>
    </p:spTree>
    <p:extLst>
      <p:ext uri="{BB962C8B-B14F-4D97-AF65-F5344CB8AC3E}">
        <p14:creationId xmlns:p14="http://schemas.microsoft.com/office/powerpoint/2010/main" val="192369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E980F-680A-4315-AA58-B2903696893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7D978B-1565-4957-BAF6-DBE800364C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C4FEFC0-2D06-4E46-85C7-30BF99FF26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079FD2-F901-4766-AE4C-69F7AA36E46F}"/>
              </a:ext>
            </a:extLst>
          </p:cNvPr>
          <p:cNvSpPr>
            <a:spLocks noGrp="1"/>
          </p:cNvSpPr>
          <p:nvPr>
            <p:ph type="dt" sz="half" idx="10"/>
          </p:nvPr>
        </p:nvSpPr>
        <p:spPr/>
        <p:txBody>
          <a:bodyPr/>
          <a:lstStyle/>
          <a:p>
            <a:fld id="{478FC4E5-14DB-4218-8441-D3697E927F49}" type="datetimeFigureOut">
              <a:rPr lang="en-GB" smtClean="0"/>
              <a:t>27/04/2020</a:t>
            </a:fld>
            <a:endParaRPr lang="en-GB"/>
          </a:p>
        </p:txBody>
      </p:sp>
      <p:sp>
        <p:nvSpPr>
          <p:cNvPr id="6" name="Footer Placeholder 5">
            <a:extLst>
              <a:ext uri="{FF2B5EF4-FFF2-40B4-BE49-F238E27FC236}">
                <a16:creationId xmlns:a16="http://schemas.microsoft.com/office/drawing/2014/main" id="{661A5E74-57E2-4156-9E99-D40ED4AC8C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832D39-3865-4547-8FA9-E4F08B5444D0}"/>
              </a:ext>
            </a:extLst>
          </p:cNvPr>
          <p:cNvSpPr>
            <a:spLocks noGrp="1"/>
          </p:cNvSpPr>
          <p:nvPr>
            <p:ph type="sldNum" sz="quarter" idx="12"/>
          </p:nvPr>
        </p:nvSpPr>
        <p:spPr/>
        <p:txBody>
          <a:bodyPr/>
          <a:lstStyle/>
          <a:p>
            <a:fld id="{5B2ED6BD-747E-48B4-A73C-C06A0ED0E367}" type="slidenum">
              <a:rPr lang="en-GB" smtClean="0"/>
              <a:t>‹#›</a:t>
            </a:fld>
            <a:endParaRPr lang="en-GB"/>
          </a:p>
        </p:txBody>
      </p:sp>
    </p:spTree>
    <p:extLst>
      <p:ext uri="{BB962C8B-B14F-4D97-AF65-F5344CB8AC3E}">
        <p14:creationId xmlns:p14="http://schemas.microsoft.com/office/powerpoint/2010/main" val="299122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5F22A-BD88-47D1-81A9-CC51E0E96C9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B28D87-534F-439C-BB94-E25B72EC8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7716C8-EFC7-4E6C-9F42-3F67E05B86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42B7609-A9C0-4BE0-89C4-7300534CE2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5E3E92-539B-4548-9E0E-B43DFBB533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7E6C420-46A9-4D12-8309-AF2A2A29BAA2}"/>
              </a:ext>
            </a:extLst>
          </p:cNvPr>
          <p:cNvSpPr>
            <a:spLocks noGrp="1"/>
          </p:cNvSpPr>
          <p:nvPr>
            <p:ph type="dt" sz="half" idx="10"/>
          </p:nvPr>
        </p:nvSpPr>
        <p:spPr/>
        <p:txBody>
          <a:bodyPr/>
          <a:lstStyle/>
          <a:p>
            <a:fld id="{478FC4E5-14DB-4218-8441-D3697E927F49}" type="datetimeFigureOut">
              <a:rPr lang="en-GB" smtClean="0"/>
              <a:t>27/04/2020</a:t>
            </a:fld>
            <a:endParaRPr lang="en-GB"/>
          </a:p>
        </p:txBody>
      </p:sp>
      <p:sp>
        <p:nvSpPr>
          <p:cNvPr id="8" name="Footer Placeholder 7">
            <a:extLst>
              <a:ext uri="{FF2B5EF4-FFF2-40B4-BE49-F238E27FC236}">
                <a16:creationId xmlns:a16="http://schemas.microsoft.com/office/drawing/2014/main" id="{91A3DD1F-6124-4AA7-A43F-5AD87CE031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BB2C27-5784-40FE-8DBB-F90E50AA9C2B}"/>
              </a:ext>
            </a:extLst>
          </p:cNvPr>
          <p:cNvSpPr>
            <a:spLocks noGrp="1"/>
          </p:cNvSpPr>
          <p:nvPr>
            <p:ph type="sldNum" sz="quarter" idx="12"/>
          </p:nvPr>
        </p:nvSpPr>
        <p:spPr/>
        <p:txBody>
          <a:bodyPr/>
          <a:lstStyle/>
          <a:p>
            <a:fld id="{5B2ED6BD-747E-48B4-A73C-C06A0ED0E367}" type="slidenum">
              <a:rPr lang="en-GB" smtClean="0"/>
              <a:t>‹#›</a:t>
            </a:fld>
            <a:endParaRPr lang="en-GB"/>
          </a:p>
        </p:txBody>
      </p:sp>
    </p:spTree>
    <p:extLst>
      <p:ext uri="{BB962C8B-B14F-4D97-AF65-F5344CB8AC3E}">
        <p14:creationId xmlns:p14="http://schemas.microsoft.com/office/powerpoint/2010/main" val="191981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7046F-C919-44FA-8B8A-A06934179C6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132FAA-2282-4742-A919-0120E9AFDEAC}"/>
              </a:ext>
            </a:extLst>
          </p:cNvPr>
          <p:cNvSpPr>
            <a:spLocks noGrp="1"/>
          </p:cNvSpPr>
          <p:nvPr>
            <p:ph type="dt" sz="half" idx="10"/>
          </p:nvPr>
        </p:nvSpPr>
        <p:spPr/>
        <p:txBody>
          <a:bodyPr/>
          <a:lstStyle/>
          <a:p>
            <a:fld id="{478FC4E5-14DB-4218-8441-D3697E927F49}" type="datetimeFigureOut">
              <a:rPr lang="en-GB" smtClean="0"/>
              <a:t>27/04/2020</a:t>
            </a:fld>
            <a:endParaRPr lang="en-GB"/>
          </a:p>
        </p:txBody>
      </p:sp>
      <p:sp>
        <p:nvSpPr>
          <p:cNvPr id="4" name="Footer Placeholder 3">
            <a:extLst>
              <a:ext uri="{FF2B5EF4-FFF2-40B4-BE49-F238E27FC236}">
                <a16:creationId xmlns:a16="http://schemas.microsoft.com/office/drawing/2014/main" id="{DC9945E4-5F5D-4894-A287-CDA24F5564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94A6858-1D03-40A7-9B72-CCB021AB5D90}"/>
              </a:ext>
            </a:extLst>
          </p:cNvPr>
          <p:cNvSpPr>
            <a:spLocks noGrp="1"/>
          </p:cNvSpPr>
          <p:nvPr>
            <p:ph type="sldNum" sz="quarter" idx="12"/>
          </p:nvPr>
        </p:nvSpPr>
        <p:spPr/>
        <p:txBody>
          <a:bodyPr/>
          <a:lstStyle/>
          <a:p>
            <a:fld id="{5B2ED6BD-747E-48B4-A73C-C06A0ED0E367}" type="slidenum">
              <a:rPr lang="en-GB" smtClean="0"/>
              <a:t>‹#›</a:t>
            </a:fld>
            <a:endParaRPr lang="en-GB"/>
          </a:p>
        </p:txBody>
      </p:sp>
    </p:spTree>
    <p:extLst>
      <p:ext uri="{BB962C8B-B14F-4D97-AF65-F5344CB8AC3E}">
        <p14:creationId xmlns:p14="http://schemas.microsoft.com/office/powerpoint/2010/main" val="345158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850D8F-70AC-40C0-B398-3331E60F012E}"/>
              </a:ext>
            </a:extLst>
          </p:cNvPr>
          <p:cNvSpPr>
            <a:spLocks noGrp="1"/>
          </p:cNvSpPr>
          <p:nvPr>
            <p:ph type="dt" sz="half" idx="10"/>
          </p:nvPr>
        </p:nvSpPr>
        <p:spPr/>
        <p:txBody>
          <a:bodyPr/>
          <a:lstStyle/>
          <a:p>
            <a:fld id="{478FC4E5-14DB-4218-8441-D3697E927F49}" type="datetimeFigureOut">
              <a:rPr lang="en-GB" smtClean="0"/>
              <a:t>27/04/2020</a:t>
            </a:fld>
            <a:endParaRPr lang="en-GB"/>
          </a:p>
        </p:txBody>
      </p:sp>
      <p:sp>
        <p:nvSpPr>
          <p:cNvPr id="3" name="Footer Placeholder 2">
            <a:extLst>
              <a:ext uri="{FF2B5EF4-FFF2-40B4-BE49-F238E27FC236}">
                <a16:creationId xmlns:a16="http://schemas.microsoft.com/office/drawing/2014/main" id="{DAA3323A-F920-4F79-81B6-CCB3DC01ACD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1D6A9AA-6BF5-4660-BAEB-CAA711B6452A}"/>
              </a:ext>
            </a:extLst>
          </p:cNvPr>
          <p:cNvSpPr>
            <a:spLocks noGrp="1"/>
          </p:cNvSpPr>
          <p:nvPr>
            <p:ph type="sldNum" sz="quarter" idx="12"/>
          </p:nvPr>
        </p:nvSpPr>
        <p:spPr/>
        <p:txBody>
          <a:bodyPr/>
          <a:lstStyle/>
          <a:p>
            <a:fld id="{5B2ED6BD-747E-48B4-A73C-C06A0ED0E367}" type="slidenum">
              <a:rPr lang="en-GB" smtClean="0"/>
              <a:t>‹#›</a:t>
            </a:fld>
            <a:endParaRPr lang="en-GB"/>
          </a:p>
        </p:txBody>
      </p:sp>
    </p:spTree>
    <p:extLst>
      <p:ext uri="{BB962C8B-B14F-4D97-AF65-F5344CB8AC3E}">
        <p14:creationId xmlns:p14="http://schemas.microsoft.com/office/powerpoint/2010/main" val="3803765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65ED6-3CC3-487B-A49B-BB8CE45C03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FE269CE-62F8-43B7-8D0A-6A91E0D73B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9EBFA15-59B5-4A51-81A5-AD33BCB18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1AD268-FA25-4E85-AF95-B30ECDDE3F50}"/>
              </a:ext>
            </a:extLst>
          </p:cNvPr>
          <p:cNvSpPr>
            <a:spLocks noGrp="1"/>
          </p:cNvSpPr>
          <p:nvPr>
            <p:ph type="dt" sz="half" idx="10"/>
          </p:nvPr>
        </p:nvSpPr>
        <p:spPr/>
        <p:txBody>
          <a:bodyPr/>
          <a:lstStyle/>
          <a:p>
            <a:fld id="{478FC4E5-14DB-4218-8441-D3697E927F49}" type="datetimeFigureOut">
              <a:rPr lang="en-GB" smtClean="0"/>
              <a:t>27/04/2020</a:t>
            </a:fld>
            <a:endParaRPr lang="en-GB"/>
          </a:p>
        </p:txBody>
      </p:sp>
      <p:sp>
        <p:nvSpPr>
          <p:cNvPr id="6" name="Footer Placeholder 5">
            <a:extLst>
              <a:ext uri="{FF2B5EF4-FFF2-40B4-BE49-F238E27FC236}">
                <a16:creationId xmlns:a16="http://schemas.microsoft.com/office/drawing/2014/main" id="{47A7A43C-4D37-433A-B5D6-A39CDFF32A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B5CD2C-4DF2-454E-9D69-35F055959DD3}"/>
              </a:ext>
            </a:extLst>
          </p:cNvPr>
          <p:cNvSpPr>
            <a:spLocks noGrp="1"/>
          </p:cNvSpPr>
          <p:nvPr>
            <p:ph type="sldNum" sz="quarter" idx="12"/>
          </p:nvPr>
        </p:nvSpPr>
        <p:spPr/>
        <p:txBody>
          <a:bodyPr/>
          <a:lstStyle/>
          <a:p>
            <a:fld id="{5B2ED6BD-747E-48B4-A73C-C06A0ED0E367}" type="slidenum">
              <a:rPr lang="en-GB" smtClean="0"/>
              <a:t>‹#›</a:t>
            </a:fld>
            <a:endParaRPr lang="en-GB"/>
          </a:p>
        </p:txBody>
      </p:sp>
    </p:spTree>
    <p:extLst>
      <p:ext uri="{BB962C8B-B14F-4D97-AF65-F5344CB8AC3E}">
        <p14:creationId xmlns:p14="http://schemas.microsoft.com/office/powerpoint/2010/main" val="314793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88ED3-FC38-433D-9CCF-D107EE09DC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FB7CFE-D204-47A2-AA05-7305BDBC5D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AA5A17F-0BED-4EEB-9489-42422AF18A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A67A48-8CD3-4A2A-8F8E-2C69C097536B}"/>
              </a:ext>
            </a:extLst>
          </p:cNvPr>
          <p:cNvSpPr>
            <a:spLocks noGrp="1"/>
          </p:cNvSpPr>
          <p:nvPr>
            <p:ph type="dt" sz="half" idx="10"/>
          </p:nvPr>
        </p:nvSpPr>
        <p:spPr/>
        <p:txBody>
          <a:bodyPr/>
          <a:lstStyle/>
          <a:p>
            <a:fld id="{478FC4E5-14DB-4218-8441-D3697E927F49}" type="datetimeFigureOut">
              <a:rPr lang="en-GB" smtClean="0"/>
              <a:t>27/04/2020</a:t>
            </a:fld>
            <a:endParaRPr lang="en-GB"/>
          </a:p>
        </p:txBody>
      </p:sp>
      <p:sp>
        <p:nvSpPr>
          <p:cNvPr id="6" name="Footer Placeholder 5">
            <a:extLst>
              <a:ext uri="{FF2B5EF4-FFF2-40B4-BE49-F238E27FC236}">
                <a16:creationId xmlns:a16="http://schemas.microsoft.com/office/drawing/2014/main" id="{C7C4E97E-2C0E-46E7-A024-9EF66432AC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89ECB8-3B18-4409-9099-A9626AC1654C}"/>
              </a:ext>
            </a:extLst>
          </p:cNvPr>
          <p:cNvSpPr>
            <a:spLocks noGrp="1"/>
          </p:cNvSpPr>
          <p:nvPr>
            <p:ph type="sldNum" sz="quarter" idx="12"/>
          </p:nvPr>
        </p:nvSpPr>
        <p:spPr/>
        <p:txBody>
          <a:bodyPr/>
          <a:lstStyle/>
          <a:p>
            <a:fld id="{5B2ED6BD-747E-48B4-A73C-C06A0ED0E367}" type="slidenum">
              <a:rPr lang="en-GB" smtClean="0"/>
              <a:t>‹#›</a:t>
            </a:fld>
            <a:endParaRPr lang="en-GB"/>
          </a:p>
        </p:txBody>
      </p:sp>
    </p:spTree>
    <p:extLst>
      <p:ext uri="{BB962C8B-B14F-4D97-AF65-F5344CB8AC3E}">
        <p14:creationId xmlns:p14="http://schemas.microsoft.com/office/powerpoint/2010/main" val="2294509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CD267D-B6C7-4C1C-A8FF-9D597EC637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ABADDB-B6F8-4051-A259-2F6B87D3CC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CB1C39-B08E-459A-80DC-FAFF82934B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FC4E5-14DB-4218-8441-D3697E927F49}" type="datetimeFigureOut">
              <a:rPr lang="en-GB" smtClean="0"/>
              <a:t>27/04/2020</a:t>
            </a:fld>
            <a:endParaRPr lang="en-GB"/>
          </a:p>
        </p:txBody>
      </p:sp>
      <p:sp>
        <p:nvSpPr>
          <p:cNvPr id="5" name="Footer Placeholder 4">
            <a:extLst>
              <a:ext uri="{FF2B5EF4-FFF2-40B4-BE49-F238E27FC236}">
                <a16:creationId xmlns:a16="http://schemas.microsoft.com/office/drawing/2014/main" id="{E31CAE15-A3C5-45C6-A7CB-76F6391FBB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4551259-BAEB-4148-B0A8-E904B0D312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ED6BD-747E-48B4-A73C-C06A0ED0E367}" type="slidenum">
              <a:rPr lang="en-GB" smtClean="0"/>
              <a:t>‹#›</a:t>
            </a:fld>
            <a:endParaRPr lang="en-GB"/>
          </a:p>
        </p:txBody>
      </p:sp>
    </p:spTree>
    <p:extLst>
      <p:ext uri="{BB962C8B-B14F-4D97-AF65-F5344CB8AC3E}">
        <p14:creationId xmlns:p14="http://schemas.microsoft.com/office/powerpoint/2010/main" val="2016650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reativecommons.org/licenses/by-nc-sa/3.0/" TargetMode="External"/><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E39DFCF-9247-4DE5-BB93-074BFAF07A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42B652E-D499-4CDA-8F7A-60469EDBCB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1632" y="996662"/>
            <a:ext cx="4864676" cy="4864676"/>
          </a:xfrm>
          <a:custGeom>
            <a:avLst/>
            <a:gdLst>
              <a:gd name="connsiteX0" fmla="*/ 0 w 4864676"/>
              <a:gd name="connsiteY0" fmla="*/ 0 h 4864676"/>
              <a:gd name="connsiteX1" fmla="*/ 4864676 w 4864676"/>
              <a:gd name="connsiteY1" fmla="*/ 0 h 4864676"/>
              <a:gd name="connsiteX2" fmla="*/ 4864676 w 4864676"/>
              <a:gd name="connsiteY2" fmla="*/ 4864676 h 4864676"/>
              <a:gd name="connsiteX3" fmla="*/ 1281101 w 4864676"/>
              <a:gd name="connsiteY3" fmla="*/ 4864676 h 4864676"/>
              <a:gd name="connsiteX4" fmla="*/ 0 w 4864676"/>
              <a:gd name="connsiteY4" fmla="*/ 3583575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4864676" y="0"/>
                </a:lnTo>
                <a:lnTo>
                  <a:pt x="4864676" y="4864676"/>
                </a:lnTo>
                <a:lnTo>
                  <a:pt x="1281101" y="4864676"/>
                </a:lnTo>
                <a:lnTo>
                  <a:pt x="0" y="358357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84A22B8-F5B6-47C2-B88E-DADAF3791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225693" y="996662"/>
            <a:ext cx="4864676" cy="4864676"/>
          </a:xfrm>
          <a:custGeom>
            <a:avLst/>
            <a:gdLst>
              <a:gd name="connsiteX0" fmla="*/ 0 w 4864676"/>
              <a:gd name="connsiteY0" fmla="*/ 0 h 4864676"/>
              <a:gd name="connsiteX1" fmla="*/ 3583574 w 4864676"/>
              <a:gd name="connsiteY1" fmla="*/ 0 h 4864676"/>
              <a:gd name="connsiteX2" fmla="*/ 4864676 w 4864676"/>
              <a:gd name="connsiteY2" fmla="*/ 1281103 h 4864676"/>
              <a:gd name="connsiteX3" fmla="*/ 4864676 w 4864676"/>
              <a:gd name="connsiteY3" fmla="*/ 4864676 h 4864676"/>
              <a:gd name="connsiteX4" fmla="*/ 0 w 4864676"/>
              <a:gd name="connsiteY4" fmla="*/ 4864676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3583574" y="0"/>
                </a:lnTo>
                <a:lnTo>
                  <a:pt x="4864676" y="1281103"/>
                </a:lnTo>
                <a:lnTo>
                  <a:pt x="4864676" y="4864676"/>
                </a:lnTo>
                <a:lnTo>
                  <a:pt x="0" y="4864676"/>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Isosceles Triangle 13">
            <a:extLst>
              <a:ext uri="{FF2B5EF4-FFF2-40B4-BE49-F238E27FC236}">
                <a16:creationId xmlns:a16="http://schemas.microsoft.com/office/drawing/2014/main" id="{A987C18C-164D-4263-B486-4647A98E8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789020" y="1"/>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E7E98B39-04C6-408B-92FD-768628740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286" y="3571620"/>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81C8C27-2457-421F-BDC4-7B4EA3C78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CEA13C66-82C1-44AF-972B-8F5CCA41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71208" y="5287803"/>
            <a:ext cx="955808" cy="9558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9DB36437-FE59-457E-91A7-396BBD3C9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B5EDCD96-C96D-42B7-99B2-F66A51A4DAC0}"/>
              </a:ext>
            </a:extLst>
          </p:cNvPr>
          <p:cNvSpPr>
            <a:spLocks noGrp="1"/>
          </p:cNvSpPr>
          <p:nvPr>
            <p:ph type="ctrTitle"/>
          </p:nvPr>
        </p:nvSpPr>
        <p:spPr>
          <a:xfrm>
            <a:off x="3204642" y="2353641"/>
            <a:ext cx="5782716" cy="2150719"/>
          </a:xfrm>
          <a:noFill/>
        </p:spPr>
        <p:txBody>
          <a:bodyPr anchor="ctr">
            <a:normAutofit/>
          </a:bodyPr>
          <a:lstStyle/>
          <a:p>
            <a:r>
              <a:rPr lang="en-GB" sz="3600">
                <a:solidFill>
                  <a:srgbClr val="080808"/>
                </a:solidFill>
              </a:rPr>
              <a:t>Writing your ‘Time Travel’ Critical Essay</a:t>
            </a:r>
          </a:p>
        </p:txBody>
      </p:sp>
      <p:sp>
        <p:nvSpPr>
          <p:cNvPr id="3" name="Subtitle 2">
            <a:extLst>
              <a:ext uri="{FF2B5EF4-FFF2-40B4-BE49-F238E27FC236}">
                <a16:creationId xmlns:a16="http://schemas.microsoft.com/office/drawing/2014/main" id="{31DAC4E4-D356-41A0-9E4A-2877AF9A2465}"/>
              </a:ext>
            </a:extLst>
          </p:cNvPr>
          <p:cNvSpPr>
            <a:spLocks noGrp="1"/>
          </p:cNvSpPr>
          <p:nvPr>
            <p:ph type="subTitle" idx="1"/>
          </p:nvPr>
        </p:nvSpPr>
        <p:spPr>
          <a:xfrm>
            <a:off x="4439633" y="4518923"/>
            <a:ext cx="3312734" cy="1141851"/>
          </a:xfrm>
          <a:noFill/>
        </p:spPr>
        <p:txBody>
          <a:bodyPr>
            <a:normAutofit/>
          </a:bodyPr>
          <a:lstStyle/>
          <a:p>
            <a:r>
              <a:rPr lang="en-GB" sz="2000">
                <a:solidFill>
                  <a:srgbClr val="080808"/>
                </a:solidFill>
              </a:rPr>
              <a:t>‘A Sound of Thunder’ by Ray Bradbury </a:t>
            </a:r>
          </a:p>
        </p:txBody>
      </p:sp>
      <p:sp>
        <p:nvSpPr>
          <p:cNvPr id="24" name="Rectangle 23">
            <a:extLst>
              <a:ext uri="{FF2B5EF4-FFF2-40B4-BE49-F238E27FC236}">
                <a16:creationId xmlns:a16="http://schemas.microsoft.com/office/drawing/2014/main" id="{844D3693-2EFE-4667-89D5-47E2D59209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42846" y="410171"/>
            <a:ext cx="1321281" cy="1321281"/>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21FD796-9CD0-404D-8DF5-5274C0BCC7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30319" y="1508609"/>
            <a:ext cx="700047" cy="70004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65203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D582A-B6FF-4541-869C-5C717831AF69}"/>
              </a:ext>
            </a:extLst>
          </p:cNvPr>
          <p:cNvSpPr>
            <a:spLocks noGrp="1"/>
          </p:cNvSpPr>
          <p:nvPr>
            <p:ph type="title"/>
          </p:nvPr>
        </p:nvSpPr>
        <p:spPr/>
        <p:txBody>
          <a:bodyPr/>
          <a:lstStyle/>
          <a:p>
            <a:r>
              <a:rPr lang="en-GB" dirty="0"/>
              <a:t>Continuing Paragraph 2 of your essay with </a:t>
            </a:r>
            <a:r>
              <a:rPr lang="en-GB" b="1" dirty="0"/>
              <a:t>evidence</a:t>
            </a:r>
          </a:p>
        </p:txBody>
      </p:sp>
      <p:sp>
        <p:nvSpPr>
          <p:cNvPr id="3" name="Content Placeholder 2">
            <a:extLst>
              <a:ext uri="{FF2B5EF4-FFF2-40B4-BE49-F238E27FC236}">
                <a16:creationId xmlns:a16="http://schemas.microsoft.com/office/drawing/2014/main" id="{92A52EB4-7C5A-4AE3-8317-838D69C049BA}"/>
              </a:ext>
            </a:extLst>
          </p:cNvPr>
          <p:cNvSpPr>
            <a:spLocks noGrp="1"/>
          </p:cNvSpPr>
          <p:nvPr>
            <p:ph idx="1"/>
          </p:nvPr>
        </p:nvSpPr>
        <p:spPr>
          <a:xfrm>
            <a:off x="924129" y="1690688"/>
            <a:ext cx="8927502" cy="4557719"/>
          </a:xfrm>
          <a:solidFill>
            <a:srgbClr val="FFFF00"/>
          </a:solidFill>
        </p:spPr>
        <p:txBody>
          <a:bodyPr vert="horz" lIns="91440" tIns="45720" rIns="91440" bIns="45720" rtlCol="0" anchor="t">
            <a:normAutofit lnSpcReduction="10000"/>
          </a:bodyPr>
          <a:lstStyle/>
          <a:p>
            <a:pPr>
              <a:lnSpc>
                <a:spcPct val="150000"/>
              </a:lnSpc>
            </a:pPr>
            <a:r>
              <a:rPr lang="en-GB" dirty="0"/>
              <a:t>EVERY PARAGRAPH also needs EVIDENCE. Evidence is words copied directly from the story (in "speech marks") to prove what you are writing about.</a:t>
            </a:r>
            <a:endParaRPr lang="en-US" dirty="0"/>
          </a:p>
          <a:p>
            <a:pPr>
              <a:lnSpc>
                <a:spcPct val="150000"/>
              </a:lnSpc>
            </a:pPr>
            <a:r>
              <a:rPr lang="en-GB" dirty="0"/>
              <a:t>EVIDENCE follows your TOPIC SENTENCE. </a:t>
            </a:r>
            <a:r>
              <a:rPr lang="en-GB" u="sng" dirty="0"/>
              <a:t>Find some EVIDENCE on the first page of 'A Sound of Thunder' to prove  'how time travel is introduced in the story</a:t>
            </a:r>
            <a:r>
              <a:rPr lang="en-GB" dirty="0"/>
              <a:t>’.</a:t>
            </a:r>
            <a:endParaRPr lang="en-US" dirty="0"/>
          </a:p>
          <a:p>
            <a:r>
              <a:rPr lang="en-GB" dirty="0"/>
              <a:t>Remember to introduce your evidence – see next slide </a:t>
            </a:r>
          </a:p>
        </p:txBody>
      </p:sp>
    </p:spTree>
    <p:extLst>
      <p:ext uri="{BB962C8B-B14F-4D97-AF65-F5344CB8AC3E}">
        <p14:creationId xmlns:p14="http://schemas.microsoft.com/office/powerpoint/2010/main" val="2901621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99C22-0DA4-465A-9043-DE41465CEF63}"/>
              </a:ext>
            </a:extLst>
          </p:cNvPr>
          <p:cNvSpPr>
            <a:spLocks noGrp="1"/>
          </p:cNvSpPr>
          <p:nvPr>
            <p:ph type="title"/>
          </p:nvPr>
        </p:nvSpPr>
        <p:spPr/>
        <p:txBody>
          <a:bodyPr/>
          <a:lstStyle/>
          <a:p>
            <a:r>
              <a:rPr lang="en-GB" dirty="0"/>
              <a:t>Evidence </a:t>
            </a:r>
          </a:p>
        </p:txBody>
      </p:sp>
      <p:sp>
        <p:nvSpPr>
          <p:cNvPr id="3" name="Content Placeholder 2">
            <a:extLst>
              <a:ext uri="{FF2B5EF4-FFF2-40B4-BE49-F238E27FC236}">
                <a16:creationId xmlns:a16="http://schemas.microsoft.com/office/drawing/2014/main" id="{3FE97C25-E9F4-4694-B0CB-176D16727619}"/>
              </a:ext>
            </a:extLst>
          </p:cNvPr>
          <p:cNvSpPr>
            <a:spLocks noGrp="1"/>
          </p:cNvSpPr>
          <p:nvPr>
            <p:ph idx="1"/>
          </p:nvPr>
        </p:nvSpPr>
        <p:spPr/>
        <p:txBody>
          <a:bodyPr/>
          <a:lstStyle/>
          <a:p>
            <a:r>
              <a:rPr lang="en-GB" dirty="0"/>
              <a:t>This is clearly illustrated when Bradbury writes, “TIME SAFARI, INC.</a:t>
            </a:r>
          </a:p>
          <a:p>
            <a:pPr marL="0" indent="0">
              <a:buNone/>
            </a:pPr>
            <a:r>
              <a:rPr lang="en-GB" dirty="0"/>
              <a:t>SAFARIS TO ANY YEAR IN THE PAST.”</a:t>
            </a:r>
          </a:p>
          <a:p>
            <a:pPr marL="0" indent="0">
              <a:buNone/>
            </a:pPr>
            <a:endParaRPr lang="en-GB" dirty="0"/>
          </a:p>
          <a:p>
            <a:endParaRPr lang="en-GB" dirty="0"/>
          </a:p>
        </p:txBody>
      </p:sp>
    </p:spTree>
    <p:extLst>
      <p:ext uri="{BB962C8B-B14F-4D97-AF65-F5344CB8AC3E}">
        <p14:creationId xmlns:p14="http://schemas.microsoft.com/office/powerpoint/2010/main" val="2447159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D582A-B6FF-4541-869C-5C717831AF69}"/>
              </a:ext>
            </a:extLst>
          </p:cNvPr>
          <p:cNvSpPr>
            <a:spLocks noGrp="1"/>
          </p:cNvSpPr>
          <p:nvPr>
            <p:ph type="title"/>
          </p:nvPr>
        </p:nvSpPr>
        <p:spPr>
          <a:xfrm>
            <a:off x="2008710" y="452719"/>
            <a:ext cx="7055380" cy="1256013"/>
          </a:xfrm>
        </p:spPr>
        <p:txBody>
          <a:bodyPr/>
          <a:lstStyle/>
          <a:p>
            <a:pPr algn="ctr"/>
            <a:r>
              <a:rPr lang="en-GB" sz="3600" b="1" dirty="0"/>
              <a:t>Continuing Paragraph 2 of your essay with </a:t>
            </a:r>
            <a:r>
              <a:rPr lang="en-GB" sz="3600" b="1" dirty="0">
                <a:solidFill>
                  <a:schemeClr val="accent3"/>
                </a:solidFill>
              </a:rPr>
              <a:t>explanations</a:t>
            </a:r>
            <a:endParaRPr lang="en-US" b="1" dirty="0">
              <a:solidFill>
                <a:schemeClr val="accent3"/>
              </a:solidFill>
            </a:endParaRPr>
          </a:p>
        </p:txBody>
      </p:sp>
      <p:sp>
        <p:nvSpPr>
          <p:cNvPr id="3" name="Content Placeholder 2">
            <a:extLst>
              <a:ext uri="{FF2B5EF4-FFF2-40B4-BE49-F238E27FC236}">
                <a16:creationId xmlns:a16="http://schemas.microsoft.com/office/drawing/2014/main" id="{92A52EB4-7C5A-4AE3-8317-838D69C049BA}"/>
              </a:ext>
            </a:extLst>
          </p:cNvPr>
          <p:cNvSpPr>
            <a:spLocks noGrp="1"/>
          </p:cNvSpPr>
          <p:nvPr>
            <p:ph idx="1"/>
          </p:nvPr>
        </p:nvSpPr>
        <p:spPr>
          <a:xfrm>
            <a:off x="846307" y="1877438"/>
            <a:ext cx="9005324" cy="4370969"/>
          </a:xfrm>
          <a:solidFill>
            <a:srgbClr val="FFFF00"/>
          </a:solidFill>
        </p:spPr>
        <p:txBody>
          <a:bodyPr vert="horz" lIns="91440" tIns="45720" rIns="91440" bIns="45720" rtlCol="0" anchor="t">
            <a:normAutofit fontScale="92500"/>
          </a:bodyPr>
          <a:lstStyle/>
          <a:p>
            <a:pPr>
              <a:lnSpc>
                <a:spcPct val="150000"/>
              </a:lnSpc>
            </a:pPr>
            <a:r>
              <a:rPr lang="en-GB" dirty="0"/>
              <a:t>Following your evidence is your EXPLANATION. You write about your evidence and how it helps to answer your essay task.</a:t>
            </a:r>
          </a:p>
          <a:p>
            <a:pPr>
              <a:lnSpc>
                <a:spcPct val="150000"/>
              </a:lnSpc>
            </a:pPr>
            <a:r>
              <a:rPr lang="en-GB" dirty="0"/>
              <a:t>AN EXPLANATION is usually a few sentences long. </a:t>
            </a:r>
            <a:endParaRPr lang="en-US" dirty="0"/>
          </a:p>
          <a:p>
            <a:pPr>
              <a:lnSpc>
                <a:spcPct val="150000"/>
              </a:lnSpc>
            </a:pPr>
            <a:r>
              <a:rPr lang="en-GB" dirty="0"/>
              <a:t>Write 2-3 sentences of EXPLANATION about the impact of 'how time travel is introduced in the story’. </a:t>
            </a:r>
            <a:endParaRPr lang="en-US" dirty="0"/>
          </a:p>
          <a:p>
            <a:r>
              <a:rPr lang="en-GB" dirty="0"/>
              <a:t>Have a look at the example on the next slide, then write your own.</a:t>
            </a:r>
          </a:p>
        </p:txBody>
      </p:sp>
    </p:spTree>
    <p:extLst>
      <p:ext uri="{BB962C8B-B14F-4D97-AF65-F5344CB8AC3E}">
        <p14:creationId xmlns:p14="http://schemas.microsoft.com/office/powerpoint/2010/main" val="1053824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22060-F36E-4B4E-9054-C911D38B0BBD}"/>
              </a:ext>
            </a:extLst>
          </p:cNvPr>
          <p:cNvSpPr>
            <a:spLocks noGrp="1"/>
          </p:cNvSpPr>
          <p:nvPr>
            <p:ph type="title"/>
          </p:nvPr>
        </p:nvSpPr>
        <p:spPr/>
        <p:txBody>
          <a:bodyPr/>
          <a:lstStyle/>
          <a:p>
            <a:r>
              <a:rPr lang="en-GB" dirty="0"/>
              <a:t>Explanation </a:t>
            </a:r>
          </a:p>
        </p:txBody>
      </p:sp>
      <p:sp>
        <p:nvSpPr>
          <p:cNvPr id="3" name="Content Placeholder 2">
            <a:extLst>
              <a:ext uri="{FF2B5EF4-FFF2-40B4-BE49-F238E27FC236}">
                <a16:creationId xmlns:a16="http://schemas.microsoft.com/office/drawing/2014/main" id="{688149C5-4FBC-4F47-A63A-DFDD618D2F91}"/>
              </a:ext>
            </a:extLst>
          </p:cNvPr>
          <p:cNvSpPr>
            <a:spLocks noGrp="1"/>
          </p:cNvSpPr>
          <p:nvPr>
            <p:ph idx="1"/>
          </p:nvPr>
        </p:nvSpPr>
        <p:spPr>
          <a:solidFill>
            <a:srgbClr val="FFFF00"/>
          </a:solidFill>
        </p:spPr>
        <p:txBody>
          <a:bodyPr/>
          <a:lstStyle/>
          <a:p>
            <a:pPr marL="0" indent="0">
              <a:buNone/>
            </a:pPr>
            <a:r>
              <a:rPr lang="en-GB" dirty="0"/>
              <a:t>Bradbury leaves his reader in no doubt that this short story will feature time travel. By using the words ‘to any year in the past’ the reader knows that Eckels is interested in going back in time. The word ‘safari’ suggests that Eckels is interested in observing or hunting  animals. </a:t>
            </a:r>
          </a:p>
          <a:p>
            <a:pPr marL="0" indent="0">
              <a:buNone/>
            </a:pPr>
            <a:endParaRPr lang="en-GB" dirty="0"/>
          </a:p>
          <a:p>
            <a:pPr marL="0" indent="0">
              <a:buNone/>
            </a:pPr>
            <a:r>
              <a:rPr lang="en-GB" dirty="0">
                <a:highlight>
                  <a:srgbClr val="00FF00"/>
                </a:highlight>
              </a:rPr>
              <a:t>This explanation pulls particular words and phrases out of the evidence and analyses them further.</a:t>
            </a:r>
          </a:p>
        </p:txBody>
      </p:sp>
    </p:spTree>
    <p:extLst>
      <p:ext uri="{BB962C8B-B14F-4D97-AF65-F5344CB8AC3E}">
        <p14:creationId xmlns:p14="http://schemas.microsoft.com/office/powerpoint/2010/main" val="4190538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D582A-B6FF-4541-869C-5C717831AF69}"/>
              </a:ext>
            </a:extLst>
          </p:cNvPr>
          <p:cNvSpPr>
            <a:spLocks noGrp="1"/>
          </p:cNvSpPr>
          <p:nvPr>
            <p:ph type="title"/>
          </p:nvPr>
        </p:nvSpPr>
        <p:spPr>
          <a:xfrm>
            <a:off x="2008710" y="452719"/>
            <a:ext cx="7055380" cy="1256013"/>
          </a:xfrm>
        </p:spPr>
        <p:txBody>
          <a:bodyPr/>
          <a:lstStyle/>
          <a:p>
            <a:pPr algn="ctr"/>
            <a:r>
              <a:rPr lang="en-GB" sz="3600" dirty="0"/>
              <a:t>Finishing Paragraph 2 of your essay with </a:t>
            </a:r>
            <a:r>
              <a:rPr lang="en-GB" sz="3600" b="1" dirty="0">
                <a:solidFill>
                  <a:srgbClr val="00B050"/>
                </a:solidFill>
              </a:rPr>
              <a:t>a link to your task</a:t>
            </a:r>
          </a:p>
        </p:txBody>
      </p:sp>
      <p:sp>
        <p:nvSpPr>
          <p:cNvPr id="3" name="Content Placeholder 2">
            <a:extLst>
              <a:ext uri="{FF2B5EF4-FFF2-40B4-BE49-F238E27FC236}">
                <a16:creationId xmlns:a16="http://schemas.microsoft.com/office/drawing/2014/main" id="{92A52EB4-7C5A-4AE3-8317-838D69C049BA}"/>
              </a:ext>
            </a:extLst>
          </p:cNvPr>
          <p:cNvSpPr>
            <a:spLocks noGrp="1"/>
          </p:cNvSpPr>
          <p:nvPr>
            <p:ph idx="1"/>
          </p:nvPr>
        </p:nvSpPr>
        <p:spPr>
          <a:xfrm>
            <a:off x="787941" y="1935804"/>
            <a:ext cx="9063690" cy="4312603"/>
          </a:xfrm>
        </p:spPr>
        <p:txBody>
          <a:bodyPr vert="horz" lIns="91440" tIns="45720" rIns="91440" bIns="45720" rtlCol="0" anchor="t">
            <a:normAutofit/>
          </a:bodyPr>
          <a:lstStyle/>
          <a:p>
            <a:pPr>
              <a:lnSpc>
                <a:spcPct val="150000"/>
              </a:lnSpc>
            </a:pPr>
            <a:r>
              <a:rPr lang="en-GB" dirty="0"/>
              <a:t>You should always aim to end each paragraph with </a:t>
            </a:r>
            <a:r>
              <a:rPr lang="en-GB" b="1" dirty="0">
                <a:solidFill>
                  <a:srgbClr val="00B050"/>
                </a:solidFill>
              </a:rPr>
              <a:t>a link back to your essay task. </a:t>
            </a:r>
            <a:endParaRPr lang="en-US" b="1" dirty="0">
              <a:solidFill>
                <a:srgbClr val="00B050"/>
              </a:solidFill>
            </a:endParaRPr>
          </a:p>
          <a:p>
            <a:pPr>
              <a:lnSpc>
                <a:spcPct val="150000"/>
              </a:lnSpc>
            </a:pPr>
            <a:r>
              <a:rPr lang="en-GB" dirty="0"/>
              <a:t>This is done to keep you on task and allow you to move on to the next topic.</a:t>
            </a:r>
          </a:p>
          <a:p>
            <a:r>
              <a:rPr lang="en-GB" dirty="0"/>
              <a:t>For example – </a:t>
            </a:r>
            <a:r>
              <a:rPr lang="en-GB" i="1" dirty="0"/>
              <a:t>By introducing time travel in this way the author intrigues his reader and engages their attention on Eckles and what lies ahead for him. </a:t>
            </a:r>
          </a:p>
        </p:txBody>
      </p:sp>
    </p:spTree>
    <p:extLst>
      <p:ext uri="{BB962C8B-B14F-4D97-AF65-F5344CB8AC3E}">
        <p14:creationId xmlns:p14="http://schemas.microsoft.com/office/powerpoint/2010/main" val="2526293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D9624-658C-4FE3-B7AA-6921DAFC721B}"/>
              </a:ext>
            </a:extLst>
          </p:cNvPr>
          <p:cNvSpPr>
            <a:spLocks noGrp="1"/>
          </p:cNvSpPr>
          <p:nvPr>
            <p:ph type="title"/>
          </p:nvPr>
        </p:nvSpPr>
        <p:spPr/>
        <p:txBody>
          <a:bodyPr/>
          <a:lstStyle/>
          <a:p>
            <a:r>
              <a:rPr lang="en-GB" dirty="0"/>
              <a:t>Whole paragraph together </a:t>
            </a:r>
          </a:p>
        </p:txBody>
      </p:sp>
      <p:sp>
        <p:nvSpPr>
          <p:cNvPr id="3" name="Content Placeholder 2">
            <a:extLst>
              <a:ext uri="{FF2B5EF4-FFF2-40B4-BE49-F238E27FC236}">
                <a16:creationId xmlns:a16="http://schemas.microsoft.com/office/drawing/2014/main" id="{4A1558D8-B4A2-4AC6-807F-14C8626DB321}"/>
              </a:ext>
            </a:extLst>
          </p:cNvPr>
          <p:cNvSpPr>
            <a:spLocks noGrp="1"/>
          </p:cNvSpPr>
          <p:nvPr>
            <p:ph idx="1"/>
          </p:nvPr>
        </p:nvSpPr>
        <p:spPr/>
        <p:txBody>
          <a:bodyPr/>
          <a:lstStyle/>
          <a:p>
            <a:r>
              <a:rPr lang="en-GB" dirty="0"/>
              <a:t>Time travel is immediately introduced in the first few lines of ‘A Sound of Thunder’. </a:t>
            </a:r>
            <a:r>
              <a:rPr lang="en-GB" dirty="0">
                <a:solidFill>
                  <a:srgbClr val="00B0F0"/>
                </a:solidFill>
              </a:rPr>
              <a:t>This is clearly illustrated when Bradbury writes, ‘TIME SAFARI, INC. SAFARIS TO ANY YEAR IN THE PAST.’ </a:t>
            </a:r>
            <a:r>
              <a:rPr lang="en-GB" dirty="0">
                <a:solidFill>
                  <a:srgbClr val="00B050"/>
                </a:solidFill>
              </a:rPr>
              <a:t>Bradbury leaves his reader in no doubt that this short story will feature time travel. By using the words ‘to any year in the past’ the reader knows that Eckels is interested in going back in time. The word ‘safari’ suggests that Eckels is interested in observing or hunting  animals. </a:t>
            </a:r>
            <a:r>
              <a:rPr lang="en-GB" dirty="0">
                <a:solidFill>
                  <a:srgbClr val="FF0000"/>
                </a:solidFill>
              </a:rPr>
              <a:t>By introducing time travel in this way the author intrigues his reader and engages their attention on Eckles and what lies ahead for him. </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3393300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F953D-A776-4D47-8CFF-4EE03FE89A68}"/>
              </a:ext>
            </a:extLst>
          </p:cNvPr>
          <p:cNvSpPr>
            <a:spLocks noGrp="1"/>
          </p:cNvSpPr>
          <p:nvPr>
            <p:ph type="title"/>
          </p:nvPr>
        </p:nvSpPr>
        <p:spPr/>
        <p:txBody>
          <a:bodyPr/>
          <a:lstStyle/>
          <a:p>
            <a:r>
              <a:rPr lang="en-GB" dirty="0"/>
              <a:t>Rest of the essay </a:t>
            </a:r>
          </a:p>
        </p:txBody>
      </p:sp>
      <p:sp>
        <p:nvSpPr>
          <p:cNvPr id="3" name="Content Placeholder 2">
            <a:extLst>
              <a:ext uri="{FF2B5EF4-FFF2-40B4-BE49-F238E27FC236}">
                <a16:creationId xmlns:a16="http://schemas.microsoft.com/office/drawing/2014/main" id="{48566F9D-A6F0-444C-A65F-51B2FA13CAF5}"/>
              </a:ext>
            </a:extLst>
          </p:cNvPr>
          <p:cNvSpPr>
            <a:spLocks noGrp="1"/>
          </p:cNvSpPr>
          <p:nvPr>
            <p:ph idx="1"/>
          </p:nvPr>
        </p:nvSpPr>
        <p:spPr>
          <a:solidFill>
            <a:srgbClr val="FFFF00"/>
          </a:solidFill>
        </p:spPr>
        <p:txBody>
          <a:bodyPr>
            <a:normAutofit lnSpcReduction="10000"/>
          </a:bodyPr>
          <a:lstStyle/>
          <a:p>
            <a:pPr marL="0" indent="0">
              <a:buNone/>
            </a:pPr>
            <a:r>
              <a:rPr lang="en-GB" dirty="0"/>
              <a:t>Use your planning sheet to write out notes for the following paragraphs:</a:t>
            </a:r>
          </a:p>
          <a:p>
            <a:r>
              <a:rPr lang="en-GB" b="1" dirty="0"/>
              <a:t>how time travel affects the plot of the story </a:t>
            </a:r>
            <a:r>
              <a:rPr lang="en-GB" dirty="0"/>
              <a:t>– think about what happens because of time travel or even what would happen without it;</a:t>
            </a:r>
          </a:p>
          <a:p>
            <a:r>
              <a:rPr lang="en-GB" b="1" dirty="0"/>
              <a:t>how time travel affects one of the characters in the story (Eckles);</a:t>
            </a:r>
          </a:p>
          <a:p>
            <a:r>
              <a:rPr lang="en-GB" b="1" dirty="0"/>
              <a:t>how time travel affects another character in the story (Travis);</a:t>
            </a:r>
          </a:p>
          <a:p>
            <a:endParaRPr lang="en-GB" b="1" dirty="0"/>
          </a:p>
          <a:p>
            <a:pPr marL="0" indent="0" algn="ctr">
              <a:buNone/>
            </a:pPr>
            <a:r>
              <a:rPr lang="en-GB" b="1" dirty="0">
                <a:solidFill>
                  <a:srgbClr val="FF0000"/>
                </a:solidFill>
              </a:rPr>
              <a:t>This is a tough challenge, but Challenge is Good. Trust your ideas. Follow the structure.</a:t>
            </a:r>
            <a:endParaRPr lang="en-GB" dirty="0">
              <a:solidFill>
                <a:srgbClr val="FF0000"/>
              </a:solidFill>
            </a:endParaRPr>
          </a:p>
          <a:p>
            <a:endParaRPr lang="en-GB" dirty="0"/>
          </a:p>
          <a:p>
            <a:endParaRPr lang="en-GB" dirty="0"/>
          </a:p>
        </p:txBody>
      </p:sp>
    </p:spTree>
    <p:extLst>
      <p:ext uri="{BB962C8B-B14F-4D97-AF65-F5344CB8AC3E}">
        <p14:creationId xmlns:p14="http://schemas.microsoft.com/office/powerpoint/2010/main" val="1829877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A2B1B-FB84-4721-A7CA-4DC92DBA7EC5}"/>
              </a:ext>
            </a:extLst>
          </p:cNvPr>
          <p:cNvSpPr>
            <a:spLocks noGrp="1"/>
          </p:cNvSpPr>
          <p:nvPr>
            <p:ph type="title"/>
          </p:nvPr>
        </p:nvSpPr>
        <p:spPr>
          <a:xfrm>
            <a:off x="2008710" y="452718"/>
            <a:ext cx="7055380" cy="1072082"/>
          </a:xfrm>
        </p:spPr>
        <p:txBody>
          <a:bodyPr/>
          <a:lstStyle/>
          <a:p>
            <a:pPr algn="ctr"/>
            <a:r>
              <a:rPr lang="en-GB" sz="4000" b="1" dirty="0">
                <a:solidFill>
                  <a:schemeClr val="accent1">
                    <a:lumMod val="60000"/>
                    <a:lumOff val="40000"/>
                  </a:schemeClr>
                </a:solidFill>
              </a:rPr>
              <a:t>Concluding your essay</a:t>
            </a:r>
            <a:r>
              <a:rPr lang="en-GB" sz="3600" dirty="0">
                <a:solidFill>
                  <a:schemeClr val="accent1">
                    <a:lumMod val="60000"/>
                    <a:lumOff val="40000"/>
                  </a:schemeClr>
                </a:solidFill>
              </a:rPr>
              <a:t>.</a:t>
            </a:r>
          </a:p>
        </p:txBody>
      </p:sp>
      <p:sp>
        <p:nvSpPr>
          <p:cNvPr id="3" name="Content Placeholder 2">
            <a:extLst>
              <a:ext uri="{FF2B5EF4-FFF2-40B4-BE49-F238E27FC236}">
                <a16:creationId xmlns:a16="http://schemas.microsoft.com/office/drawing/2014/main" id="{03F7BB38-3FAA-430F-99A2-A03E4DD0B6C7}"/>
              </a:ext>
            </a:extLst>
          </p:cNvPr>
          <p:cNvSpPr>
            <a:spLocks noGrp="1"/>
          </p:cNvSpPr>
          <p:nvPr>
            <p:ph idx="1"/>
          </p:nvPr>
        </p:nvSpPr>
        <p:spPr>
          <a:xfrm>
            <a:off x="1944425" y="1566823"/>
            <a:ext cx="6015345" cy="4195481"/>
          </a:xfrm>
          <a:solidFill>
            <a:srgbClr val="FFFF00"/>
          </a:solidFill>
        </p:spPr>
        <p:txBody>
          <a:bodyPr vert="horz" lIns="91440" tIns="45720" rIns="91440" bIns="45720" rtlCol="0" anchor="t">
            <a:normAutofit fontScale="85000" lnSpcReduction="20000"/>
          </a:bodyPr>
          <a:lstStyle/>
          <a:p>
            <a:r>
              <a:rPr lang="en-GB" dirty="0"/>
              <a:t>Your final paragraph shows the person marking your work that you are finished. </a:t>
            </a:r>
            <a:endParaRPr lang="en-US" dirty="0"/>
          </a:p>
          <a:p>
            <a:r>
              <a:rPr lang="en-GB" dirty="0"/>
              <a:t>Like the other paragraphs in your essay, it has four elements:</a:t>
            </a:r>
            <a:endParaRPr lang="en-US" dirty="0"/>
          </a:p>
          <a:p>
            <a:endParaRPr lang="en-GB" dirty="0"/>
          </a:p>
          <a:p>
            <a:pPr marL="457200" indent="-457200">
              <a:buAutoNum type="arabicPeriod"/>
            </a:pPr>
            <a:r>
              <a:rPr lang="en-GB" dirty="0"/>
              <a:t>The name of the author.</a:t>
            </a:r>
            <a:endParaRPr lang="en-US" dirty="0"/>
          </a:p>
          <a:p>
            <a:pPr marL="457200" indent="-457200">
              <a:buAutoNum type="arabicPeriod"/>
            </a:pPr>
            <a:r>
              <a:rPr lang="en-GB" dirty="0"/>
              <a:t>The name of the text (the story or the poem).</a:t>
            </a:r>
            <a:endParaRPr lang="en-US" dirty="0"/>
          </a:p>
          <a:p>
            <a:pPr marL="457200" indent="-457200">
              <a:buAutoNum type="arabicPeriod"/>
            </a:pPr>
            <a:r>
              <a:rPr lang="en-GB" dirty="0"/>
              <a:t>A list of the elements you have written about (the topics of your middle paragraphs).</a:t>
            </a:r>
            <a:endParaRPr lang="en-US" dirty="0"/>
          </a:p>
          <a:p>
            <a:pPr marL="457200" indent="-457200">
              <a:buAutoNum type="arabicPeriod"/>
            </a:pPr>
            <a:r>
              <a:rPr lang="en-GB" dirty="0"/>
              <a:t>A final link to the wording of the task – you could say whether it is effective or not.</a:t>
            </a:r>
          </a:p>
          <a:p>
            <a:pPr marL="0" indent="0">
              <a:buNone/>
            </a:pPr>
            <a:endParaRPr lang="en-US" dirty="0"/>
          </a:p>
          <a:p>
            <a:pPr marL="457200" indent="-457200">
              <a:buAutoNum type="arabicPeriod"/>
            </a:pPr>
            <a:endParaRPr lang="en-GB" dirty="0"/>
          </a:p>
        </p:txBody>
      </p:sp>
      <p:pic>
        <p:nvPicPr>
          <p:cNvPr id="4" name="Picture 4">
            <a:extLst>
              <a:ext uri="{FF2B5EF4-FFF2-40B4-BE49-F238E27FC236}">
                <a16:creationId xmlns:a16="http://schemas.microsoft.com/office/drawing/2014/main" id="{0A2BF562-CFBD-42FC-A732-EEF004993B7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723622" y="1524800"/>
            <a:ext cx="2743200" cy="2239360"/>
          </a:xfrm>
          <a:prstGeom prst="rect">
            <a:avLst/>
          </a:prstGeom>
        </p:spPr>
      </p:pic>
    </p:spTree>
    <p:extLst>
      <p:ext uri="{BB962C8B-B14F-4D97-AF65-F5344CB8AC3E}">
        <p14:creationId xmlns:p14="http://schemas.microsoft.com/office/powerpoint/2010/main" val="154769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3070B-E1A4-4F6A-803B-D0D1B6054FD9}"/>
              </a:ext>
            </a:extLst>
          </p:cNvPr>
          <p:cNvSpPr>
            <a:spLocks noGrp="1"/>
          </p:cNvSpPr>
          <p:nvPr>
            <p:ph type="title"/>
          </p:nvPr>
        </p:nvSpPr>
        <p:spPr/>
        <p:txBody>
          <a:bodyPr/>
          <a:lstStyle/>
          <a:p>
            <a:r>
              <a:rPr lang="en-GB" dirty="0"/>
              <a:t>Check the success criteria </a:t>
            </a:r>
          </a:p>
        </p:txBody>
      </p:sp>
      <p:sp>
        <p:nvSpPr>
          <p:cNvPr id="3" name="Content Placeholder 2">
            <a:extLst>
              <a:ext uri="{FF2B5EF4-FFF2-40B4-BE49-F238E27FC236}">
                <a16:creationId xmlns:a16="http://schemas.microsoft.com/office/drawing/2014/main" id="{C312E1B7-BCB2-4D97-BF4D-95DABE9785A2}"/>
              </a:ext>
            </a:extLst>
          </p:cNvPr>
          <p:cNvSpPr>
            <a:spLocks noGrp="1"/>
          </p:cNvSpPr>
          <p:nvPr>
            <p:ph idx="1"/>
          </p:nvPr>
        </p:nvSpPr>
        <p:spPr>
          <a:solidFill>
            <a:srgbClr val="FFFF00"/>
          </a:solidFill>
        </p:spPr>
        <p:txBody>
          <a:bodyPr>
            <a:normAutofit lnSpcReduction="10000"/>
          </a:bodyPr>
          <a:lstStyle/>
          <a:p>
            <a:r>
              <a:rPr lang="en-GB" dirty="0"/>
              <a:t>I have understood plot works in a story by writing a part of my essay on plot.</a:t>
            </a:r>
          </a:p>
          <a:p>
            <a:r>
              <a:rPr lang="en-GB" dirty="0"/>
              <a:t>I have explained how key characters are impacted by time travel.</a:t>
            </a:r>
          </a:p>
          <a:p>
            <a:r>
              <a:rPr lang="en-GB" dirty="0"/>
              <a:t>I have used excellent words within my writing that show my expanding vocabulary </a:t>
            </a:r>
          </a:p>
          <a:p>
            <a:r>
              <a:rPr lang="en-GB" dirty="0"/>
              <a:t>I have read over my work at least twice to check for errors</a:t>
            </a:r>
          </a:p>
          <a:p>
            <a:endParaRPr lang="en-GB" dirty="0"/>
          </a:p>
          <a:p>
            <a:r>
              <a:rPr lang="en-GB" b="1" dirty="0">
                <a:solidFill>
                  <a:srgbClr val="FF0000"/>
                </a:solidFill>
              </a:rPr>
              <a:t>Can you confidently say you have done this? If yes, submit your work! </a:t>
            </a:r>
          </a:p>
          <a:p>
            <a:r>
              <a:rPr lang="en-GB" b="1" dirty="0">
                <a:solidFill>
                  <a:srgbClr val="FF0000"/>
                </a:solidFill>
              </a:rPr>
              <a:t>If no, check it over again. Ask a question. </a:t>
            </a:r>
          </a:p>
        </p:txBody>
      </p:sp>
    </p:spTree>
    <p:extLst>
      <p:ext uri="{BB962C8B-B14F-4D97-AF65-F5344CB8AC3E}">
        <p14:creationId xmlns:p14="http://schemas.microsoft.com/office/powerpoint/2010/main" val="3393384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95DF1DD-3461-4288-A919-70309ED85AD8}"/>
              </a:ext>
            </a:extLst>
          </p:cNvPr>
          <p:cNvSpPr>
            <a:spLocks noGrp="1"/>
          </p:cNvSpPr>
          <p:nvPr>
            <p:ph type="title"/>
          </p:nvPr>
        </p:nvSpPr>
        <p:spPr>
          <a:xfrm>
            <a:off x="762000" y="559678"/>
            <a:ext cx="3567915" cy="4952492"/>
          </a:xfrm>
        </p:spPr>
        <p:txBody>
          <a:bodyPr>
            <a:normAutofit/>
          </a:bodyPr>
          <a:lstStyle/>
          <a:p>
            <a:r>
              <a:rPr lang="en-GB" sz="3700">
                <a:solidFill>
                  <a:schemeClr val="bg1"/>
                </a:solidFill>
              </a:rPr>
              <a:t>A bit of encouragement! </a:t>
            </a:r>
          </a:p>
        </p:txBody>
      </p:sp>
      <p:cxnSp>
        <p:nvCxnSpPr>
          <p:cNvPr id="12" name="Straight Connector 11">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09DB48E8-A3F1-4EEF-AB86-3769C9633072}"/>
              </a:ext>
            </a:extLst>
          </p:cNvPr>
          <p:cNvGraphicFramePr>
            <a:graphicFrameLocks noGrp="1"/>
          </p:cNvGraphicFramePr>
          <p:nvPr>
            <p:ph idx="1"/>
            <p:extLst>
              <p:ext uri="{D42A27DB-BD31-4B8C-83A1-F6EECF244321}">
                <p14:modId xmlns:p14="http://schemas.microsoft.com/office/powerpoint/2010/main" val="569087481"/>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444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9E791-E8D7-4307-994F-34EC5D6096E7}"/>
              </a:ext>
            </a:extLst>
          </p:cNvPr>
          <p:cNvSpPr>
            <a:spLocks noGrp="1"/>
          </p:cNvSpPr>
          <p:nvPr>
            <p:ph type="title"/>
          </p:nvPr>
        </p:nvSpPr>
        <p:spPr/>
        <p:txBody>
          <a:bodyPr/>
          <a:lstStyle/>
          <a:p>
            <a:pPr algn="ctr"/>
            <a:r>
              <a:rPr lang="en-GB" sz="2400" b="1" u="sng" dirty="0"/>
              <a:t>Let’s revisit our L.I. and S.C. and our task</a:t>
            </a:r>
            <a:br>
              <a:rPr lang="en-GB" sz="2400" dirty="0"/>
            </a:br>
            <a:r>
              <a:rPr lang="en-GB" sz="2400" dirty="0" err="1"/>
              <a:t>Task</a:t>
            </a:r>
            <a:r>
              <a:rPr lang="en-GB" sz="2400" dirty="0"/>
              <a:t>:  </a:t>
            </a:r>
            <a:r>
              <a:rPr lang="en-GB" sz="2400" b="1" dirty="0"/>
              <a:t>To explain how time travel impacts the plot, characters, and ending of a short story.</a:t>
            </a:r>
            <a:endParaRPr lang="en-US" sz="2400" b="1" dirty="0"/>
          </a:p>
        </p:txBody>
      </p:sp>
      <p:sp>
        <p:nvSpPr>
          <p:cNvPr id="3" name="Text Placeholder 2">
            <a:extLst>
              <a:ext uri="{FF2B5EF4-FFF2-40B4-BE49-F238E27FC236}">
                <a16:creationId xmlns:a16="http://schemas.microsoft.com/office/drawing/2014/main" id="{D3505910-E2D4-499F-A385-1FDB2A3A1376}"/>
              </a:ext>
            </a:extLst>
          </p:cNvPr>
          <p:cNvSpPr>
            <a:spLocks noGrp="1"/>
          </p:cNvSpPr>
          <p:nvPr>
            <p:ph type="body" idx="1"/>
          </p:nvPr>
        </p:nvSpPr>
        <p:spPr/>
        <p:txBody>
          <a:bodyPr/>
          <a:lstStyle/>
          <a:p>
            <a:r>
              <a:rPr lang="en-GB" dirty="0"/>
              <a:t>Learning Intentions:</a:t>
            </a:r>
          </a:p>
        </p:txBody>
      </p:sp>
      <p:sp>
        <p:nvSpPr>
          <p:cNvPr id="4" name="Content Placeholder 3">
            <a:extLst>
              <a:ext uri="{FF2B5EF4-FFF2-40B4-BE49-F238E27FC236}">
                <a16:creationId xmlns:a16="http://schemas.microsoft.com/office/drawing/2014/main" id="{44D043B0-69CA-413B-AEBB-24F18B9D04F5}"/>
              </a:ext>
            </a:extLst>
          </p:cNvPr>
          <p:cNvSpPr>
            <a:spLocks noGrp="1"/>
          </p:cNvSpPr>
          <p:nvPr>
            <p:ph sz="half" idx="2"/>
          </p:nvPr>
        </p:nvSpPr>
        <p:spPr>
          <a:solidFill>
            <a:srgbClr val="FFFF00"/>
          </a:solidFill>
        </p:spPr>
        <p:txBody>
          <a:bodyPr vert="horz" lIns="91440" tIns="45720" rIns="91440" bIns="45720" rtlCol="0" anchor="t">
            <a:normAutofit fontScale="70000" lnSpcReduction="20000"/>
          </a:bodyPr>
          <a:lstStyle/>
          <a:p>
            <a:r>
              <a:rPr lang="en-GB" dirty="0"/>
              <a:t>To learn about how plot  impacts characters</a:t>
            </a:r>
          </a:p>
          <a:p>
            <a:r>
              <a:rPr lang="en-GB" dirty="0"/>
              <a:t>To develop your ability to recognise plot developments in stories</a:t>
            </a:r>
          </a:p>
          <a:p>
            <a:r>
              <a:rPr lang="en-GB" dirty="0"/>
              <a:t>To develop your vocabulary when writing </a:t>
            </a:r>
          </a:p>
          <a:p>
            <a:r>
              <a:rPr lang="en-GB" dirty="0"/>
              <a:t>To improve your proofreading skills </a:t>
            </a:r>
          </a:p>
        </p:txBody>
      </p:sp>
      <p:sp>
        <p:nvSpPr>
          <p:cNvPr id="5" name="Text Placeholder 4">
            <a:extLst>
              <a:ext uri="{FF2B5EF4-FFF2-40B4-BE49-F238E27FC236}">
                <a16:creationId xmlns:a16="http://schemas.microsoft.com/office/drawing/2014/main" id="{D0686646-B11A-4B08-AB08-88BDC934D5D6}"/>
              </a:ext>
            </a:extLst>
          </p:cNvPr>
          <p:cNvSpPr>
            <a:spLocks noGrp="1"/>
          </p:cNvSpPr>
          <p:nvPr>
            <p:ph type="body" sz="quarter" idx="3"/>
          </p:nvPr>
        </p:nvSpPr>
        <p:spPr>
          <a:xfrm>
            <a:off x="6094425" y="1905000"/>
            <a:ext cx="3298113" cy="576262"/>
          </a:xfrm>
        </p:spPr>
        <p:txBody>
          <a:bodyPr/>
          <a:lstStyle/>
          <a:p>
            <a:pPr algn="ctr"/>
            <a:r>
              <a:rPr lang="en-GB" dirty="0"/>
              <a:t>Success Criteria:</a:t>
            </a:r>
            <a:endParaRPr lang="en-US" dirty="0"/>
          </a:p>
        </p:txBody>
      </p:sp>
      <p:sp>
        <p:nvSpPr>
          <p:cNvPr id="6" name="Content Placeholder 5">
            <a:extLst>
              <a:ext uri="{FF2B5EF4-FFF2-40B4-BE49-F238E27FC236}">
                <a16:creationId xmlns:a16="http://schemas.microsoft.com/office/drawing/2014/main" id="{8BCB335C-3D84-4FEC-9F5B-05374A9C167A}"/>
              </a:ext>
            </a:extLst>
          </p:cNvPr>
          <p:cNvSpPr>
            <a:spLocks noGrp="1"/>
          </p:cNvSpPr>
          <p:nvPr>
            <p:ph sz="quarter" idx="4"/>
          </p:nvPr>
        </p:nvSpPr>
        <p:spPr>
          <a:xfrm>
            <a:off x="6212667" y="2488324"/>
            <a:ext cx="3298113" cy="3741738"/>
          </a:xfrm>
          <a:solidFill>
            <a:srgbClr val="FFFF00"/>
          </a:solidFill>
        </p:spPr>
        <p:txBody>
          <a:bodyPr vert="horz" lIns="91440" tIns="45720" rIns="91440" bIns="45720" rtlCol="0" anchor="t">
            <a:normAutofit fontScale="70000" lnSpcReduction="20000"/>
          </a:bodyPr>
          <a:lstStyle/>
          <a:p>
            <a:r>
              <a:rPr lang="en-GB" dirty="0"/>
              <a:t>I have understood how plot works in a story by writing a part of my essay on plot.</a:t>
            </a:r>
          </a:p>
          <a:p>
            <a:r>
              <a:rPr lang="en-GB" dirty="0"/>
              <a:t>I have explained how key characters are impacted by time travel.</a:t>
            </a:r>
          </a:p>
          <a:p>
            <a:r>
              <a:rPr lang="en-GB" dirty="0"/>
              <a:t>I have used excellent words within my writing that show my expanding vocabulary </a:t>
            </a:r>
          </a:p>
          <a:p>
            <a:r>
              <a:rPr lang="en-GB" dirty="0"/>
              <a:t>I have read over my work at least twice to check for errors</a:t>
            </a:r>
          </a:p>
        </p:txBody>
      </p:sp>
    </p:spTree>
    <p:extLst>
      <p:ext uri="{BB962C8B-B14F-4D97-AF65-F5344CB8AC3E}">
        <p14:creationId xmlns:p14="http://schemas.microsoft.com/office/powerpoint/2010/main" val="225110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8A1C8-A741-4B36-BCFF-1E54AD30543C}"/>
              </a:ext>
            </a:extLst>
          </p:cNvPr>
          <p:cNvSpPr>
            <a:spLocks noGrp="1"/>
          </p:cNvSpPr>
          <p:nvPr>
            <p:ph type="title"/>
          </p:nvPr>
        </p:nvSpPr>
        <p:spPr/>
        <p:txBody>
          <a:bodyPr/>
          <a:lstStyle/>
          <a:p>
            <a:r>
              <a:rPr lang="en-GB" dirty="0"/>
              <a:t>All your work on plot and character should make sense now </a:t>
            </a:r>
          </a:p>
        </p:txBody>
      </p:sp>
      <p:sp>
        <p:nvSpPr>
          <p:cNvPr id="3" name="Content Placeholder 2">
            <a:extLst>
              <a:ext uri="{FF2B5EF4-FFF2-40B4-BE49-F238E27FC236}">
                <a16:creationId xmlns:a16="http://schemas.microsoft.com/office/drawing/2014/main" id="{3F623692-31BA-4E04-90DE-FB4D0186987E}"/>
              </a:ext>
            </a:extLst>
          </p:cNvPr>
          <p:cNvSpPr>
            <a:spLocks noGrp="1"/>
          </p:cNvSpPr>
          <p:nvPr>
            <p:ph idx="1"/>
          </p:nvPr>
        </p:nvSpPr>
        <p:spPr/>
        <p:txBody>
          <a:bodyPr/>
          <a:lstStyle/>
          <a:p>
            <a:r>
              <a:rPr lang="en-GB" dirty="0">
                <a:highlight>
                  <a:srgbClr val="FFFF00"/>
                </a:highlight>
              </a:rPr>
              <a:t>Take all your notes out and get ready to plan your essay. </a:t>
            </a:r>
          </a:p>
          <a:p>
            <a:endParaRPr lang="en-GB" dirty="0">
              <a:highlight>
                <a:srgbClr val="FFFF00"/>
              </a:highlight>
            </a:endParaRPr>
          </a:p>
          <a:p>
            <a:r>
              <a:rPr lang="en-GB" dirty="0">
                <a:highlight>
                  <a:srgbClr val="FFFF00"/>
                </a:highlight>
              </a:rPr>
              <a:t>There is a planning sheet in the folder. If you can, fill it out; if not, write down the sections on paper and make notes. </a:t>
            </a:r>
          </a:p>
          <a:p>
            <a:endParaRPr lang="en-GB" dirty="0">
              <a:highlight>
                <a:srgbClr val="FFFF00"/>
              </a:highlight>
            </a:endParaRPr>
          </a:p>
          <a:p>
            <a:r>
              <a:rPr lang="en-GB" dirty="0">
                <a:highlight>
                  <a:srgbClr val="FFFF00"/>
                </a:highlight>
              </a:rPr>
              <a:t>On the next slide are a few questions that you should be able to answer by this stage. If not, read the story again and refresh your memory. </a:t>
            </a:r>
          </a:p>
        </p:txBody>
      </p:sp>
    </p:spTree>
    <p:extLst>
      <p:ext uri="{BB962C8B-B14F-4D97-AF65-F5344CB8AC3E}">
        <p14:creationId xmlns:p14="http://schemas.microsoft.com/office/powerpoint/2010/main" val="299942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6FCD40B-090F-4379-ADE7-8F40404BC64A}"/>
              </a:ext>
            </a:extLst>
          </p:cNvPr>
          <p:cNvSpPr>
            <a:spLocks noGrp="1" noChangeArrowheads="1"/>
          </p:cNvSpPr>
          <p:nvPr>
            <p:ph type="title"/>
          </p:nvPr>
        </p:nvSpPr>
        <p:spPr/>
        <p:txBody>
          <a:bodyPr/>
          <a:lstStyle/>
          <a:p>
            <a:pPr algn="ctr"/>
            <a:r>
              <a:rPr lang="cy-GB" altLang="en-US" sz="4000" dirty="0"/>
              <a:t> Planning your essay on the short story</a:t>
            </a:r>
            <a:endParaRPr lang="en-US" dirty="0"/>
          </a:p>
        </p:txBody>
      </p:sp>
      <p:sp>
        <p:nvSpPr>
          <p:cNvPr id="2" name="TextBox 1">
            <a:extLst>
              <a:ext uri="{FF2B5EF4-FFF2-40B4-BE49-F238E27FC236}">
                <a16:creationId xmlns:a16="http://schemas.microsoft.com/office/drawing/2014/main" id="{48A084FA-650B-40F2-95DB-17A5DEAC8B9F}"/>
              </a:ext>
            </a:extLst>
          </p:cNvPr>
          <p:cNvSpPr txBox="1"/>
          <p:nvPr/>
        </p:nvSpPr>
        <p:spPr>
          <a:xfrm>
            <a:off x="3232087" y="2010258"/>
            <a:ext cx="55426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Arial"/>
                <a:cs typeface="Arial"/>
              </a:rPr>
              <a:t>Things you need to consider at this stage of writing:</a:t>
            </a:r>
            <a:endParaRPr lang="en-GB" dirty="0"/>
          </a:p>
        </p:txBody>
      </p:sp>
      <p:sp>
        <p:nvSpPr>
          <p:cNvPr id="3" name="TextBox 2">
            <a:extLst>
              <a:ext uri="{FF2B5EF4-FFF2-40B4-BE49-F238E27FC236}">
                <a16:creationId xmlns:a16="http://schemas.microsoft.com/office/drawing/2014/main" id="{56F43836-2727-4D8C-83FB-EA2C33BE027C}"/>
              </a:ext>
            </a:extLst>
          </p:cNvPr>
          <p:cNvSpPr txBox="1"/>
          <p:nvPr/>
        </p:nvSpPr>
        <p:spPr>
          <a:xfrm>
            <a:off x="2373457" y="2377532"/>
            <a:ext cx="7266300" cy="36901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GB" sz="2000" dirty="0">
                <a:solidFill>
                  <a:schemeClr val="accent6">
                    <a:lumMod val="75000"/>
                  </a:schemeClr>
                </a:solidFill>
                <a:latin typeface="Arial"/>
                <a:cs typeface="Arial"/>
              </a:rPr>
              <a:t>WHO</a:t>
            </a:r>
            <a:r>
              <a:rPr lang="en-GB" sz="2000" dirty="0">
                <a:latin typeface="Arial"/>
                <a:cs typeface="Arial"/>
              </a:rPr>
              <a:t> was the protagonist and antagonist?</a:t>
            </a:r>
            <a:endParaRPr lang="en-GB" sz="2000" dirty="0"/>
          </a:p>
          <a:p>
            <a:pPr>
              <a:lnSpc>
                <a:spcPct val="200000"/>
              </a:lnSpc>
            </a:pPr>
            <a:r>
              <a:rPr lang="en-GB" sz="2000" dirty="0">
                <a:solidFill>
                  <a:schemeClr val="tx2"/>
                </a:solidFill>
                <a:latin typeface="Arial"/>
                <a:cs typeface="Arial"/>
              </a:rPr>
              <a:t>WHAT</a:t>
            </a:r>
            <a:r>
              <a:rPr lang="en-GB" sz="2000" dirty="0">
                <a:latin typeface="Arial"/>
                <a:cs typeface="Arial"/>
              </a:rPr>
              <a:t> was the conflict between your main characters?</a:t>
            </a:r>
          </a:p>
          <a:p>
            <a:pPr>
              <a:lnSpc>
                <a:spcPct val="200000"/>
              </a:lnSpc>
            </a:pPr>
            <a:r>
              <a:rPr lang="en-GB" sz="2000" dirty="0">
                <a:solidFill>
                  <a:srgbClr val="FFFF00"/>
                </a:solidFill>
                <a:latin typeface="Arial"/>
                <a:cs typeface="Arial"/>
              </a:rPr>
              <a:t>WHEN</a:t>
            </a:r>
            <a:r>
              <a:rPr lang="en-GB" sz="2000" dirty="0">
                <a:latin typeface="Arial"/>
                <a:cs typeface="Arial"/>
              </a:rPr>
              <a:t> did story take place? Was there more than one time?</a:t>
            </a:r>
            <a:endParaRPr lang="en-GB" dirty="0"/>
          </a:p>
          <a:p>
            <a:pPr>
              <a:lnSpc>
                <a:spcPct val="200000"/>
              </a:lnSpc>
            </a:pPr>
            <a:r>
              <a:rPr lang="en-GB" sz="2000" dirty="0">
                <a:solidFill>
                  <a:srgbClr val="C00000"/>
                </a:solidFill>
                <a:latin typeface="Arial"/>
                <a:cs typeface="Arial"/>
              </a:rPr>
              <a:t>WHERE</a:t>
            </a:r>
            <a:r>
              <a:rPr lang="en-GB" sz="2000" dirty="0">
                <a:latin typeface="Arial"/>
                <a:cs typeface="Arial"/>
              </a:rPr>
              <a:t> did the story take place?</a:t>
            </a:r>
          </a:p>
          <a:p>
            <a:pPr>
              <a:lnSpc>
                <a:spcPct val="200000"/>
              </a:lnSpc>
            </a:pPr>
            <a:r>
              <a:rPr lang="en-GB" sz="2000" dirty="0">
                <a:solidFill>
                  <a:schemeClr val="accent3"/>
                </a:solidFill>
                <a:latin typeface="Arial"/>
                <a:cs typeface="Arial"/>
              </a:rPr>
              <a:t>WHY</a:t>
            </a:r>
            <a:r>
              <a:rPr lang="en-GB" sz="2000" dirty="0">
                <a:latin typeface="Arial"/>
                <a:cs typeface="Arial"/>
              </a:rPr>
              <a:t> did characters act and react the way they did?</a:t>
            </a:r>
          </a:p>
          <a:p>
            <a:pPr>
              <a:lnSpc>
                <a:spcPct val="200000"/>
              </a:lnSpc>
            </a:pPr>
            <a:r>
              <a:rPr lang="en-GB" sz="2000" dirty="0">
                <a:solidFill>
                  <a:srgbClr val="FF0000"/>
                </a:solidFill>
                <a:latin typeface="Arial"/>
                <a:cs typeface="Arial"/>
              </a:rPr>
              <a:t>HOW</a:t>
            </a:r>
            <a:r>
              <a:rPr lang="en-GB" sz="2000" dirty="0">
                <a:latin typeface="Arial"/>
                <a:cs typeface="Arial"/>
              </a:rPr>
              <a:t> will time travel features impact the: plot? Characters?</a:t>
            </a:r>
          </a:p>
        </p:txBody>
      </p:sp>
    </p:spTree>
    <p:extLst>
      <p:ext uri="{BB962C8B-B14F-4D97-AF65-F5344CB8AC3E}">
        <p14:creationId xmlns:p14="http://schemas.microsoft.com/office/powerpoint/2010/main" val="1926553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6B7B-5D4C-4F99-BEE7-01D775BB2876}"/>
              </a:ext>
            </a:extLst>
          </p:cNvPr>
          <p:cNvSpPr>
            <a:spLocks noGrp="1"/>
          </p:cNvSpPr>
          <p:nvPr>
            <p:ph type="title"/>
          </p:nvPr>
        </p:nvSpPr>
        <p:spPr>
          <a:xfrm>
            <a:off x="2008710" y="623512"/>
            <a:ext cx="7055380" cy="796187"/>
          </a:xfrm>
        </p:spPr>
        <p:txBody>
          <a:bodyPr/>
          <a:lstStyle/>
          <a:p>
            <a:pPr algn="ctr"/>
            <a:r>
              <a:rPr lang="en-GB" sz="3600" dirty="0"/>
              <a:t> </a:t>
            </a:r>
            <a:r>
              <a:rPr lang="en-GB" sz="3600" b="1" u="sng" dirty="0"/>
              <a:t>Writing the introduction</a:t>
            </a:r>
            <a:endParaRPr lang="en-US" sz="3600" b="1" u="sng" dirty="0"/>
          </a:p>
        </p:txBody>
      </p:sp>
      <p:sp>
        <p:nvSpPr>
          <p:cNvPr id="3" name="Content Placeholder 2">
            <a:extLst>
              <a:ext uri="{FF2B5EF4-FFF2-40B4-BE49-F238E27FC236}">
                <a16:creationId xmlns:a16="http://schemas.microsoft.com/office/drawing/2014/main" id="{D17E04A9-47DF-4414-BD89-2685DE7BB3D2}"/>
              </a:ext>
            </a:extLst>
          </p:cNvPr>
          <p:cNvSpPr>
            <a:spLocks noGrp="1"/>
          </p:cNvSpPr>
          <p:nvPr>
            <p:ph idx="1"/>
          </p:nvPr>
        </p:nvSpPr>
        <p:spPr/>
        <p:txBody>
          <a:bodyPr vert="horz" lIns="91440" tIns="45720" rIns="91440" bIns="45720" rtlCol="0" anchor="t">
            <a:normAutofit fontScale="85000" lnSpcReduction="20000"/>
          </a:bodyPr>
          <a:lstStyle/>
          <a:p>
            <a:pPr marL="0" indent="0">
              <a:buNone/>
            </a:pPr>
            <a:r>
              <a:rPr lang="en-GB" dirty="0"/>
              <a:t>Remember that </a:t>
            </a:r>
            <a:r>
              <a:rPr lang="en-GB" dirty="0">
                <a:solidFill>
                  <a:schemeClr val="accent2"/>
                </a:solidFill>
              </a:rPr>
              <a:t>an introduction</a:t>
            </a:r>
            <a:r>
              <a:rPr lang="en-GB" dirty="0"/>
              <a:t> to an essay has </a:t>
            </a:r>
            <a:r>
              <a:rPr lang="en-GB" dirty="0">
                <a:solidFill>
                  <a:schemeClr val="accent6">
                    <a:lumMod val="75000"/>
                  </a:schemeClr>
                </a:solidFill>
              </a:rPr>
              <a:t>five</a:t>
            </a:r>
            <a:r>
              <a:rPr lang="en-GB" dirty="0"/>
              <a:t> main parts:</a:t>
            </a:r>
            <a:endParaRPr lang="en-US" dirty="0"/>
          </a:p>
          <a:p>
            <a:r>
              <a:rPr lang="en-GB" dirty="0"/>
              <a:t>The name of the author (Ray Bradbury)</a:t>
            </a:r>
          </a:p>
          <a:p>
            <a:r>
              <a:rPr lang="en-GB" dirty="0"/>
              <a:t>The name of the text ( ‘A Sound of Thunder’ – remember inverted commas)</a:t>
            </a:r>
          </a:p>
          <a:p>
            <a:r>
              <a:rPr lang="en-GB" dirty="0"/>
              <a:t>Genre – (short story, time travel, science fiction)</a:t>
            </a:r>
          </a:p>
          <a:p>
            <a:r>
              <a:rPr lang="en-GB" dirty="0"/>
              <a:t>A BRIEF summary of the text (What happens in the story? Keep it short)</a:t>
            </a:r>
          </a:p>
          <a:p>
            <a:r>
              <a:rPr lang="en-GB" dirty="0"/>
              <a:t>Wording of the task (make sure you make it clear what your essay is going to be about – task reminder below)</a:t>
            </a:r>
          </a:p>
          <a:p>
            <a:endParaRPr lang="en-GB" dirty="0"/>
          </a:p>
          <a:p>
            <a:pPr marL="0" indent="0">
              <a:buNone/>
            </a:pPr>
            <a:r>
              <a:rPr lang="en-GB" dirty="0"/>
              <a:t>What was your task, you say? </a:t>
            </a:r>
            <a:r>
              <a:rPr lang="en-GB" b="1" dirty="0"/>
              <a:t>To explain how time travel impacts the plot, characters and ending of a short story.</a:t>
            </a:r>
            <a:endParaRPr lang="en-GB" dirty="0"/>
          </a:p>
          <a:p>
            <a:pPr marL="0" indent="0">
              <a:buNone/>
            </a:pPr>
            <a:endParaRPr lang="en-GB" dirty="0"/>
          </a:p>
          <a:p>
            <a:pPr marL="0" indent="0">
              <a:buNone/>
            </a:pPr>
            <a:r>
              <a:rPr lang="en-GB" dirty="0"/>
              <a:t>This is all you need— add the details to your planning sheet! </a:t>
            </a:r>
            <a:endParaRPr lang="en-GB" sz="2600" dirty="0">
              <a:solidFill>
                <a:srgbClr val="92D050"/>
              </a:solidFill>
            </a:endParaRPr>
          </a:p>
        </p:txBody>
      </p:sp>
    </p:spTree>
    <p:extLst>
      <p:ext uri="{BB962C8B-B14F-4D97-AF65-F5344CB8AC3E}">
        <p14:creationId xmlns:p14="http://schemas.microsoft.com/office/powerpoint/2010/main" val="126017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1AF2B-77C9-4495-BF86-F7D1613371E7}"/>
              </a:ext>
            </a:extLst>
          </p:cNvPr>
          <p:cNvSpPr>
            <a:spLocks noGrp="1"/>
          </p:cNvSpPr>
          <p:nvPr>
            <p:ph type="title"/>
          </p:nvPr>
        </p:nvSpPr>
        <p:spPr/>
        <p:txBody>
          <a:bodyPr/>
          <a:lstStyle/>
          <a:p>
            <a:r>
              <a:rPr lang="en-GB" dirty="0"/>
              <a:t>Example introduction</a:t>
            </a:r>
          </a:p>
        </p:txBody>
      </p:sp>
      <p:sp>
        <p:nvSpPr>
          <p:cNvPr id="3" name="Content Placeholder 2">
            <a:extLst>
              <a:ext uri="{FF2B5EF4-FFF2-40B4-BE49-F238E27FC236}">
                <a16:creationId xmlns:a16="http://schemas.microsoft.com/office/drawing/2014/main" id="{B9CE135A-8418-4AB8-818D-BA56CC6BA62B}"/>
              </a:ext>
            </a:extLst>
          </p:cNvPr>
          <p:cNvSpPr>
            <a:spLocks noGrp="1"/>
          </p:cNvSpPr>
          <p:nvPr>
            <p:ph idx="1"/>
          </p:nvPr>
        </p:nvSpPr>
        <p:spPr>
          <a:solidFill>
            <a:srgbClr val="FFFF00"/>
          </a:solidFill>
        </p:spPr>
        <p:txBody>
          <a:bodyPr/>
          <a:lstStyle/>
          <a:p>
            <a:pPr marL="0" indent="0">
              <a:buNone/>
            </a:pPr>
            <a:r>
              <a:rPr lang="en-GB" dirty="0"/>
              <a:t>‘A Sound of Thunder’ by Ray Bradbury is a science fiction short story that explores time travel. Eckles is a keen hunter with a lot of experience. He travels back in time to shoot a Tyrannosaurus Rex, a beast he has dreamed of hunting. His journey back to prehistoric times does not go to plan. Eckles learns that he is not the hunter he thinks he is and is forced to acknowledge the terrible consequences of time travel. Bradbury’s use of time travel dramatically affects the plot, characters and ending of this powerful short story. He makes it clear that the power of nature and the balance of time should not be tampered with. </a:t>
            </a:r>
          </a:p>
        </p:txBody>
      </p:sp>
    </p:spTree>
    <p:extLst>
      <p:ext uri="{BB962C8B-B14F-4D97-AF65-F5344CB8AC3E}">
        <p14:creationId xmlns:p14="http://schemas.microsoft.com/office/powerpoint/2010/main" val="4275554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FA618-391C-437F-B3ED-82CAE8F9810D}"/>
              </a:ext>
            </a:extLst>
          </p:cNvPr>
          <p:cNvSpPr>
            <a:spLocks noGrp="1"/>
          </p:cNvSpPr>
          <p:nvPr>
            <p:ph type="title"/>
          </p:nvPr>
        </p:nvSpPr>
        <p:spPr>
          <a:xfrm>
            <a:off x="1136428" y="627564"/>
            <a:ext cx="7474172" cy="1325563"/>
          </a:xfrm>
        </p:spPr>
        <p:txBody>
          <a:bodyPr>
            <a:normAutofit/>
          </a:bodyPr>
          <a:lstStyle/>
          <a:p>
            <a:r>
              <a:rPr lang="en-GB" b="1" u="sng" dirty="0"/>
              <a:t>Writing the body of your essay. </a:t>
            </a:r>
          </a:p>
        </p:txBody>
      </p:sp>
      <p:sp>
        <p:nvSpPr>
          <p:cNvPr id="3" name="Content Placeholder 2">
            <a:extLst>
              <a:ext uri="{FF2B5EF4-FFF2-40B4-BE49-F238E27FC236}">
                <a16:creationId xmlns:a16="http://schemas.microsoft.com/office/drawing/2014/main" id="{8861AB9E-10CB-45CE-B7A7-96C951CC1EE0}"/>
              </a:ext>
            </a:extLst>
          </p:cNvPr>
          <p:cNvSpPr>
            <a:spLocks noGrp="1"/>
          </p:cNvSpPr>
          <p:nvPr>
            <p:ph idx="1"/>
          </p:nvPr>
        </p:nvSpPr>
        <p:spPr>
          <a:xfrm>
            <a:off x="1136429" y="2278173"/>
            <a:ext cx="6467867" cy="3450613"/>
          </a:xfrm>
          <a:solidFill>
            <a:srgbClr val="FFFF00"/>
          </a:solidFill>
        </p:spPr>
        <p:txBody>
          <a:bodyPr vert="horz" lIns="91440" tIns="45720" rIns="91440" bIns="45720" rtlCol="0" anchor="ctr">
            <a:normAutofit fontScale="92500" lnSpcReduction="20000"/>
          </a:bodyPr>
          <a:lstStyle/>
          <a:p>
            <a:r>
              <a:rPr lang="en-GB" sz="1700" dirty="0"/>
              <a:t>Your essay will be written in paragraphs. </a:t>
            </a:r>
          </a:p>
          <a:p>
            <a:r>
              <a:rPr lang="en-US" sz="1700" dirty="0"/>
              <a:t>Remember one of your success criteria is to improve your use of vocabulary. Look words up and see if there is another, more effective, way to say something. </a:t>
            </a:r>
          </a:p>
          <a:p>
            <a:r>
              <a:rPr lang="en-GB" sz="1700" dirty="0"/>
              <a:t>To write each paragraph, you need to include the following four elements</a:t>
            </a:r>
          </a:p>
          <a:p>
            <a:pPr marL="0" indent="0">
              <a:buNone/>
            </a:pPr>
            <a:endParaRPr lang="en-GB" sz="1700" dirty="0"/>
          </a:p>
          <a:p>
            <a:pPr marL="457200" indent="-457200">
              <a:buAutoNum type="arabicPeriod"/>
            </a:pPr>
            <a:r>
              <a:rPr lang="en-GB" sz="1700" dirty="0"/>
              <a:t>Point : this is a topic sentence that makes it clear what your paragraph is about</a:t>
            </a:r>
          </a:p>
          <a:p>
            <a:pPr marL="457200" indent="-457200">
              <a:buAutoNum type="arabicPeriod"/>
            </a:pPr>
            <a:r>
              <a:rPr lang="en-GB" sz="1700" dirty="0"/>
              <a:t>Evidence: words copied from the story that support your point</a:t>
            </a:r>
          </a:p>
          <a:p>
            <a:pPr marL="457200" indent="-457200">
              <a:buAutoNum type="arabicPeriod"/>
            </a:pPr>
            <a:r>
              <a:rPr lang="en-GB" sz="1700" dirty="0"/>
              <a:t>Explanation: what your evidence shows in relation to the point</a:t>
            </a:r>
          </a:p>
          <a:p>
            <a:pPr marL="457200" indent="-457200">
              <a:buAutoNum type="arabicPeriod"/>
            </a:pPr>
            <a:r>
              <a:rPr lang="en-GB" sz="1700" dirty="0"/>
              <a:t>A link back to your task: make sure you are focusing on your task</a:t>
            </a:r>
          </a:p>
          <a:p>
            <a:pPr marL="0" indent="0">
              <a:buNone/>
            </a:pPr>
            <a:r>
              <a:rPr lang="en-GB" sz="1700" dirty="0"/>
              <a:t>Let's look at each element a bit and try them on their own...</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close up of a logo&#10;&#10;Description generated with very high confidence">
            <a:extLst>
              <a:ext uri="{FF2B5EF4-FFF2-40B4-BE49-F238E27FC236}">
                <a16:creationId xmlns:a16="http://schemas.microsoft.com/office/drawing/2014/main" id="{0B3953C4-8652-4B1A-BA4E-36B82328B528}"/>
              </a:ext>
            </a:extLst>
          </p:cNvPr>
          <p:cNvPicPr>
            <a:picLocks noChangeAspect="1"/>
          </p:cNvPicPr>
          <p:nvPr/>
        </p:nvPicPr>
        <p:blipFill>
          <a:blip r:embed="rId2"/>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527805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D582A-B6FF-4541-869C-5C717831AF69}"/>
              </a:ext>
            </a:extLst>
          </p:cNvPr>
          <p:cNvSpPr>
            <a:spLocks noGrp="1"/>
          </p:cNvSpPr>
          <p:nvPr>
            <p:ph type="title"/>
          </p:nvPr>
        </p:nvSpPr>
        <p:spPr/>
        <p:txBody>
          <a:bodyPr/>
          <a:lstStyle/>
          <a:p>
            <a:pPr algn="ctr"/>
            <a:r>
              <a:rPr lang="en-GB" sz="3600" dirty="0"/>
              <a:t>Starting Paragraph 1 of your essay with a topic sentence</a:t>
            </a:r>
          </a:p>
        </p:txBody>
      </p:sp>
      <p:sp>
        <p:nvSpPr>
          <p:cNvPr id="3" name="Content Placeholder 2">
            <a:extLst>
              <a:ext uri="{FF2B5EF4-FFF2-40B4-BE49-F238E27FC236}">
                <a16:creationId xmlns:a16="http://schemas.microsoft.com/office/drawing/2014/main" id="{92A52EB4-7C5A-4AE3-8317-838D69C049BA}"/>
              </a:ext>
            </a:extLst>
          </p:cNvPr>
          <p:cNvSpPr>
            <a:spLocks noGrp="1"/>
          </p:cNvSpPr>
          <p:nvPr>
            <p:ph idx="1"/>
          </p:nvPr>
        </p:nvSpPr>
        <p:spPr>
          <a:xfrm>
            <a:off x="1050587" y="1527244"/>
            <a:ext cx="8801043" cy="4721164"/>
          </a:xfrm>
          <a:solidFill>
            <a:srgbClr val="FFFF00"/>
          </a:solidFill>
        </p:spPr>
        <p:txBody>
          <a:bodyPr vert="horz" lIns="91440" tIns="45720" rIns="91440" bIns="45720" rtlCol="0" anchor="t">
            <a:normAutofit/>
          </a:bodyPr>
          <a:lstStyle/>
          <a:p>
            <a:pPr>
              <a:lnSpc>
                <a:spcPct val="150000"/>
              </a:lnSpc>
            </a:pPr>
            <a:r>
              <a:rPr lang="en-GB" dirty="0"/>
              <a:t>EVERY PARAGRAPH needs a Point with a topic sentence. This is where you tell the reader what your paragraph will be about.</a:t>
            </a:r>
          </a:p>
          <a:p>
            <a:r>
              <a:rPr lang="en-GB" dirty="0"/>
              <a:t>Paragraph 1 of your essay will be about 'how time travel is introduced in the story' </a:t>
            </a:r>
          </a:p>
          <a:p>
            <a:r>
              <a:rPr lang="en-GB" dirty="0"/>
              <a:t>Try writing a topic sentence now. </a:t>
            </a:r>
          </a:p>
          <a:p>
            <a:r>
              <a:rPr lang="en-GB" dirty="0"/>
              <a:t>For example - </a:t>
            </a:r>
            <a:r>
              <a:rPr lang="en-GB" i="1" dirty="0"/>
              <a:t>Time travel is immediately introduced in the first few lines of ‘A Sound of Thunder’. </a:t>
            </a:r>
          </a:p>
          <a:p>
            <a:endParaRPr lang="en-GB" dirty="0"/>
          </a:p>
          <a:p>
            <a:endParaRPr lang="en-GB" dirty="0"/>
          </a:p>
        </p:txBody>
      </p:sp>
    </p:spTree>
    <p:extLst>
      <p:ext uri="{BB962C8B-B14F-4D97-AF65-F5344CB8AC3E}">
        <p14:creationId xmlns:p14="http://schemas.microsoft.com/office/powerpoint/2010/main" val="2490640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EDED1CBE0AC3740924453FAFBCDCCFD" ma:contentTypeVersion="11" ma:contentTypeDescription="Create a new document." ma:contentTypeScope="" ma:versionID="1d5ccc1b9905bb9dff1d1dc27a20ecbb">
  <xsd:schema xmlns:xsd="http://www.w3.org/2001/XMLSchema" xmlns:xs="http://www.w3.org/2001/XMLSchema" xmlns:p="http://schemas.microsoft.com/office/2006/metadata/properties" xmlns:ns2="5acfbc6d-af0b-48ff-ad58-352866980711" xmlns:ns3="f09990ad-5e20-4a52-9c65-59221d2f0bcf" targetNamespace="http://schemas.microsoft.com/office/2006/metadata/properties" ma:root="true" ma:fieldsID="c254a01584c5eb878e28316532188fae" ns2:_="" ns3:_="">
    <xsd:import namespace="5acfbc6d-af0b-48ff-ad58-352866980711"/>
    <xsd:import namespace="f09990ad-5e20-4a52-9c65-59221d2f0b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cfbc6d-af0b-48ff-ad58-3528669807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9990ad-5e20-4a52-9c65-59221d2f0bc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FFF201-E692-4265-88D5-5055FAD09CCF}">
  <ds:schemaRefs>
    <ds:schemaRef ds:uri="http://schemas.microsoft.com/sharepoint/v3/contenttype/forms"/>
  </ds:schemaRefs>
</ds:datastoreItem>
</file>

<file path=customXml/itemProps2.xml><?xml version="1.0" encoding="utf-8"?>
<ds:datastoreItem xmlns:ds="http://schemas.openxmlformats.org/officeDocument/2006/customXml" ds:itemID="{95A7D00A-E539-4349-B5F2-01D1C1C932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cfbc6d-af0b-48ff-ad58-352866980711"/>
    <ds:schemaRef ds:uri="f09990ad-5e20-4a52-9c65-59221d2f0b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CD0B6C-0CA5-4235-93E1-980BF1E049B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22</TotalTime>
  <Words>1570</Words>
  <Application>Microsoft Office PowerPoint</Application>
  <PresentationFormat>Widescreen</PresentationFormat>
  <Paragraphs>108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Writing your ‘Time Travel’ Critical Essay</vt:lpstr>
      <vt:lpstr>A bit of encouragement! </vt:lpstr>
      <vt:lpstr>Let’s revisit our L.I. and S.C. and our task Task:  To explain how time travel impacts the plot, characters, and ending of a short story.</vt:lpstr>
      <vt:lpstr>All your work on plot and character should make sense now </vt:lpstr>
      <vt:lpstr> Planning your essay on the short story</vt:lpstr>
      <vt:lpstr> Writing the introduction</vt:lpstr>
      <vt:lpstr>Example introduction</vt:lpstr>
      <vt:lpstr>Writing the body of your essay. </vt:lpstr>
      <vt:lpstr>Starting Paragraph 1 of your essay with a topic sentence</vt:lpstr>
      <vt:lpstr>Continuing Paragraph 2 of your essay with evidence</vt:lpstr>
      <vt:lpstr>Evidence </vt:lpstr>
      <vt:lpstr>Continuing Paragraph 2 of your essay with explanations</vt:lpstr>
      <vt:lpstr>Explanation </vt:lpstr>
      <vt:lpstr>Finishing Paragraph 2 of your essay with a link to your task</vt:lpstr>
      <vt:lpstr>Whole paragraph together </vt:lpstr>
      <vt:lpstr>Rest of the essay </vt:lpstr>
      <vt:lpstr>Concluding your essay.</vt:lpstr>
      <vt:lpstr>Check the success criteria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your ‘Time Travel’ Critical Essay</dc:title>
  <dc:creator>Katie</dc:creator>
  <cp:lastModifiedBy>Miss Riggs</cp:lastModifiedBy>
  <cp:revision>6</cp:revision>
  <dcterms:created xsi:type="dcterms:W3CDTF">2020-04-22T12:45:56Z</dcterms:created>
  <dcterms:modified xsi:type="dcterms:W3CDTF">2020-04-27T13:24:20Z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0x010100CEDED1CBE0AC3740924453FAFBCDCCFD</vt:lpwstr>
  </property>
</Properties>
</file>