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4"/>
  </p:sldMasterIdLst>
  <p:sldIdLst>
    <p:sldId id="256" r:id="rId5"/>
    <p:sldId id="297" r:id="rId6"/>
    <p:sldId id="284" r:id="rId7"/>
    <p:sldId id="257" r:id="rId8"/>
    <p:sldId id="303" r:id="rId9"/>
    <p:sldId id="281" r:id="rId10"/>
    <p:sldId id="258" r:id="rId11"/>
    <p:sldId id="272" r:id="rId12"/>
    <p:sldId id="274" r:id="rId13"/>
    <p:sldId id="282" r:id="rId14"/>
    <p:sldId id="283" r:id="rId15"/>
    <p:sldId id="299" r:id="rId16"/>
    <p:sldId id="300" r:id="rId17"/>
    <p:sldId id="278" r:id="rId18"/>
    <p:sldId id="290" r:id="rId19"/>
    <p:sldId id="289" r:id="rId20"/>
    <p:sldId id="287" r:id="rId21"/>
    <p:sldId id="294" r:id="rId22"/>
    <p:sldId id="295" r:id="rId23"/>
    <p:sldId id="296" r:id="rId24"/>
    <p:sldId id="263" r:id="rId25"/>
    <p:sldId id="279" r:id="rId26"/>
    <p:sldId id="302" r:id="rId27"/>
    <p:sldId id="301" r:id="rId28"/>
    <p:sldId id="291" r:id="rId29"/>
    <p:sldId id="292"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2" d="100"/>
          <a:sy n="72" d="100"/>
        </p:scale>
        <p:origin x="4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8"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27647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39691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8972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731811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626916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33702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5/18/2020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21530291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46244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44619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22035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5/18/2020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3774636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24024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42662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12269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5/18/2020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4124596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67870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5/18/2020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3705067"/>
      </p:ext>
    </p:extLst>
  </p:cSld>
  <p:clrMap bg1="dk1" tx1="lt1" bg2="dk2" tx2="lt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www.youtube.com/watch?v=DtM3UTktVWI"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casn.berkeley.edu/wp-content/uploads/resource_files/War_of_Worlds_script.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youtube.com/watch?v=6fnPn9Xr7fI"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fourmilab.ch/etexts/www/warworlds/b1c2.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hyperlink" Target="https://sh.wikipedia.org/wiki/War_of_the_Worlds_(film,_2005)" TargetMode="External"/><Relationship Id="rId7" Type="http://schemas.openxmlformats.org/officeDocument/2006/relationships/hyperlink" Target="https://it.wikipedia.org/wiki/La_guerra_dei_mondi_(romanzo)" TargetMode="Externa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hyperlink" Target="http://kaiju.wikidot.com/wiki:martian" TargetMode="External"/><Relationship Id="rId10" Type="http://schemas.openxmlformats.org/officeDocument/2006/relationships/hyperlink" Target="https://creativecommons.org/licenses/by-sa/3.0/" TargetMode="External"/><Relationship Id="rId4" Type="http://schemas.openxmlformats.org/officeDocument/2006/relationships/image" Target="../media/image4.jpg"/><Relationship Id="rId9" Type="http://schemas.openxmlformats.org/officeDocument/2006/relationships/hyperlink" Target="https://en.wikipedia.org/wiki/The_War_of_the_World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863951" y="1680201"/>
            <a:ext cx="4410051" cy="2367559"/>
          </a:xfrm>
        </p:spPr>
        <p:txBody>
          <a:bodyPr>
            <a:normAutofit/>
          </a:bodyPr>
          <a:lstStyle/>
          <a:p>
            <a:pPr>
              <a:lnSpc>
                <a:spcPct val="90000"/>
              </a:lnSpc>
            </a:pPr>
            <a:r>
              <a:rPr lang="en-US" dirty="0"/>
              <a:t>‘War of the Worlds’ by H.G. Wells  </a:t>
            </a:r>
            <a:endParaRPr lang="en-GB" dirty="0"/>
          </a:p>
        </p:txBody>
      </p:sp>
      <p:sp>
        <p:nvSpPr>
          <p:cNvPr id="3" name="Subtitle 2"/>
          <p:cNvSpPr>
            <a:spLocks noGrp="1"/>
          </p:cNvSpPr>
          <p:nvPr>
            <p:ph type="subTitle" idx="1"/>
          </p:nvPr>
        </p:nvSpPr>
        <p:spPr>
          <a:xfrm>
            <a:off x="4863283" y="4047760"/>
            <a:ext cx="4410719" cy="1096899"/>
          </a:xfrm>
        </p:spPr>
        <p:txBody>
          <a:bodyPr>
            <a:normAutofit/>
          </a:bodyPr>
          <a:lstStyle/>
          <a:p>
            <a:r>
              <a:rPr lang="en-US" dirty="0"/>
              <a:t>May 2020</a:t>
            </a:r>
          </a:p>
          <a:p>
            <a:r>
              <a:rPr lang="en-US" dirty="0"/>
              <a:t>Creative writing unit     </a:t>
            </a:r>
            <a:endParaRPr lang="en-GB" dirty="0"/>
          </a:p>
        </p:txBody>
      </p:sp>
      <p:sp>
        <p:nvSpPr>
          <p:cNvPr id="71" name="Isosceles Triangle 70">
            <a:extLst>
              <a:ext uri="{FF2B5EF4-FFF2-40B4-BE49-F238E27FC236}">
                <a16:creationId xmlns:a16="http://schemas.microsoft.com/office/drawing/2014/main" id="{96BB0C7B-066D-4300-A949-D2A6A68A80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1026" name="Picture 2" descr="http://cdn.shopify.com/s/files/1/0372/1861/files/blog_waroftheworldsbookcover.jpg?1882"/>
          <p:cNvPicPr>
            <a:picLocks noChangeAspect="1" noChangeArrowheads="1"/>
          </p:cNvPicPr>
          <p:nvPr/>
        </p:nvPicPr>
        <p:blipFill rotWithShape="1">
          <a:blip r:embed="rId2">
            <a:extLst>
              <a:ext uri="{28A0092B-C50C-407E-A947-70E740481C1C}">
                <a14:useLocalDpi xmlns:a14="http://schemas.microsoft.com/office/drawing/2010/main" val="0"/>
              </a:ext>
            </a:extLst>
          </a:blip>
          <a:srcRect r="2" b="28261"/>
          <a:stretch/>
        </p:blipFill>
        <p:spPr bwMode="auto">
          <a:xfrm>
            <a:off x="888604" y="1265315"/>
            <a:ext cx="3746710" cy="43353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6402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1" name="Isosceles Triangle 70">
            <a:extLst>
              <a:ext uri="{FF2B5EF4-FFF2-40B4-BE49-F238E27FC236}">
                <a16:creationId xmlns:a16="http://schemas.microsoft.com/office/drawing/2014/main" id="{462665EA-AABF-4427-A720-538234E60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 y="4036978"/>
            <a:ext cx="457200" cy="2811294"/>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3074" name="Picture 2" descr="https://flyingren.files.wordpress.com/2012/05/martian2.jpg"/>
          <p:cNvPicPr>
            <a:picLocks noChangeAspect="1" noChangeArrowheads="1"/>
          </p:cNvPicPr>
          <p:nvPr/>
        </p:nvPicPr>
        <p:blipFill rotWithShape="1">
          <a:blip r:embed="rId2">
            <a:extLst>
              <a:ext uri="{28A0092B-C50C-407E-A947-70E740481C1C}">
                <a14:useLocalDpi xmlns:a14="http://schemas.microsoft.com/office/drawing/2010/main" val="0"/>
              </a:ext>
            </a:extLst>
          </a:blip>
          <a:srcRect l="33417" t="9091" r="16835" b="-1"/>
          <a:stretch/>
        </p:blipFill>
        <p:spPr bwMode="auto">
          <a:xfrm>
            <a:off x="20" y="10"/>
            <a:ext cx="2734036" cy="6867719"/>
          </a:xfrm>
          <a:custGeom>
            <a:avLst/>
            <a:gdLst/>
            <a:ahLst/>
            <a:cxnLst/>
            <a:rect l="l" t="t" r="r" b="b"/>
            <a:pathLst>
              <a:path w="2734056" h="6858000">
                <a:moveTo>
                  <a:pt x="0" y="0"/>
                </a:moveTo>
                <a:lnTo>
                  <a:pt x="1674254" y="0"/>
                </a:lnTo>
                <a:lnTo>
                  <a:pt x="2734056" y="6850199"/>
                </a:lnTo>
                <a:lnTo>
                  <a:pt x="2734056" y="6858000"/>
                </a:lnTo>
                <a:lnTo>
                  <a:pt x="461457" y="6858000"/>
                </a:lnTo>
                <a:lnTo>
                  <a:pt x="0" y="4134118"/>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2849562" y="233681"/>
            <a:ext cx="6424440" cy="5807682"/>
          </a:xfrm>
        </p:spPr>
        <p:txBody>
          <a:bodyPr>
            <a:normAutofit/>
          </a:bodyPr>
          <a:lstStyle/>
          <a:p>
            <a:pPr marL="0" indent="0">
              <a:lnSpc>
                <a:spcPct val="90000"/>
              </a:lnSpc>
              <a:buNone/>
            </a:pPr>
            <a:r>
              <a:rPr lang="en-GB" sz="1600" dirty="0"/>
              <a:t>4</a:t>
            </a:r>
          </a:p>
          <a:p>
            <a:pPr marL="0" indent="0">
              <a:lnSpc>
                <a:spcPct val="90000"/>
              </a:lnSpc>
              <a:buNone/>
            </a:pPr>
            <a:r>
              <a:rPr lang="en-GB" sz="1600" dirty="0"/>
              <a:t>Suddenly the monster vanished. It had toppled over the brim of the cylinder and fallen into the pit, with a thud like the fall of a great mass of leather. I heard it give a peculiar thick cry, and forthwith another of these creatures appeared darkly in the deep shadow of the aperture. </a:t>
            </a:r>
          </a:p>
          <a:p>
            <a:pPr marL="0" indent="0">
              <a:lnSpc>
                <a:spcPct val="90000"/>
              </a:lnSpc>
              <a:buNone/>
            </a:pPr>
            <a:r>
              <a:rPr lang="en-GB" sz="1600" dirty="0"/>
              <a:t>I turned and, running madly, made for the first group of trees, perhaps a hundred yards away; but I ran </a:t>
            </a:r>
            <a:r>
              <a:rPr lang="en-GB" sz="1600" dirty="0" err="1"/>
              <a:t>slantingly</a:t>
            </a:r>
            <a:r>
              <a:rPr lang="en-GB" sz="1600" dirty="0"/>
              <a:t> and stumbling, for I could not avert my face from these things. </a:t>
            </a:r>
          </a:p>
          <a:p>
            <a:pPr marL="0" indent="0">
              <a:lnSpc>
                <a:spcPct val="90000"/>
              </a:lnSpc>
              <a:buNone/>
            </a:pPr>
            <a:r>
              <a:rPr lang="en-GB" sz="1600" dirty="0"/>
              <a:t>There, among some young pine trees and furze bushes, I stopped, panting, and waited further developments. The common round the sand pits was dotted with people, standing like myself in a half-fascinated terror, staring at these creatures, or rather at the heaped gravel at the edge of the pit in which they lay. And then, with a renewed horror, I saw a round, black object bobbing up and down on the edge of the pit. It was the head of the </a:t>
            </a:r>
            <a:r>
              <a:rPr lang="en-GB" sz="1600" dirty="0" err="1"/>
              <a:t>shopman</a:t>
            </a:r>
            <a:r>
              <a:rPr lang="en-GB" sz="1600" dirty="0"/>
              <a:t> who had fallen in, but showing as a little black object against the hot western sun. Now he got his shoulder and knee up, and again he seemed to slip back until only his head was visible. Suddenly he vanished, and I could have fancied a faint shriek had reached me. I had a momentary impulse to go back and help him that my fears overruled.</a:t>
            </a:r>
          </a:p>
          <a:p>
            <a:pPr marL="0" indent="0">
              <a:lnSpc>
                <a:spcPct val="90000"/>
              </a:lnSpc>
              <a:buNone/>
            </a:pPr>
            <a:endParaRPr lang="en-GB" sz="1400" dirty="0"/>
          </a:p>
        </p:txBody>
      </p:sp>
    </p:spTree>
    <p:extLst>
      <p:ext uri="{BB962C8B-B14F-4D97-AF65-F5344CB8AC3E}">
        <p14:creationId xmlns:p14="http://schemas.microsoft.com/office/powerpoint/2010/main" val="545453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flyingren.files.wordpress.com/2012/05/martian2.jpg"/>
          <p:cNvPicPr>
            <a:picLocks noChangeAspect="1" noChangeArrowheads="1"/>
          </p:cNvPicPr>
          <p:nvPr/>
        </p:nvPicPr>
        <p:blipFill rotWithShape="1">
          <a:blip r:embed="rId2">
            <a:extLst>
              <a:ext uri="{28A0092B-C50C-407E-A947-70E740481C1C}">
                <a14:useLocalDpi xmlns:a14="http://schemas.microsoft.com/office/drawing/2010/main" val="0"/>
              </a:ext>
            </a:extLst>
          </a:blip>
          <a:srcRect l="33417" t="9091" r="16835" b="-1"/>
          <a:stretch/>
        </p:blipFill>
        <p:spPr bwMode="auto">
          <a:xfrm>
            <a:off x="20" y="10"/>
            <a:ext cx="2734036" cy="6867719"/>
          </a:xfrm>
          <a:custGeom>
            <a:avLst/>
            <a:gdLst/>
            <a:ahLst/>
            <a:cxnLst/>
            <a:rect l="l" t="t" r="r" b="b"/>
            <a:pathLst>
              <a:path w="2734056" h="6858000">
                <a:moveTo>
                  <a:pt x="0" y="0"/>
                </a:moveTo>
                <a:lnTo>
                  <a:pt x="1674254" y="0"/>
                </a:lnTo>
                <a:lnTo>
                  <a:pt x="2734056" y="6850199"/>
                </a:lnTo>
                <a:lnTo>
                  <a:pt x="2734056" y="6858000"/>
                </a:lnTo>
                <a:lnTo>
                  <a:pt x="461457" y="6858000"/>
                </a:lnTo>
                <a:lnTo>
                  <a:pt x="0" y="4134118"/>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2849562" y="233681"/>
            <a:ext cx="6424440" cy="5807682"/>
          </a:xfrm>
        </p:spPr>
        <p:txBody>
          <a:bodyPr>
            <a:normAutofit/>
          </a:bodyPr>
          <a:lstStyle/>
          <a:p>
            <a:pPr marL="0" indent="0">
              <a:lnSpc>
                <a:spcPct val="90000"/>
              </a:lnSpc>
              <a:buNone/>
            </a:pPr>
            <a:endParaRPr lang="en-GB" sz="1600" dirty="0"/>
          </a:p>
          <a:p>
            <a:pPr marL="0" indent="0">
              <a:lnSpc>
                <a:spcPct val="90000"/>
              </a:lnSpc>
              <a:buNone/>
            </a:pPr>
            <a:endParaRPr lang="en-GB" sz="1600" dirty="0"/>
          </a:p>
          <a:p>
            <a:pPr marL="0" indent="0">
              <a:lnSpc>
                <a:spcPct val="90000"/>
              </a:lnSpc>
              <a:buNone/>
            </a:pPr>
            <a:endParaRPr lang="en-GB" sz="1600" dirty="0"/>
          </a:p>
          <a:p>
            <a:pPr marL="0" indent="0">
              <a:lnSpc>
                <a:spcPct val="90000"/>
              </a:lnSpc>
              <a:buNone/>
            </a:pPr>
            <a:endParaRPr lang="en-GB" sz="1600" dirty="0"/>
          </a:p>
          <a:p>
            <a:pPr marL="0" indent="0">
              <a:lnSpc>
                <a:spcPct val="90000"/>
              </a:lnSpc>
              <a:buNone/>
            </a:pPr>
            <a:r>
              <a:rPr lang="en-GB" sz="1600" dirty="0"/>
              <a:t>5</a:t>
            </a:r>
          </a:p>
          <a:p>
            <a:pPr marL="0" indent="0">
              <a:lnSpc>
                <a:spcPct val="90000"/>
              </a:lnSpc>
              <a:buNone/>
            </a:pPr>
            <a:r>
              <a:rPr lang="en-GB" sz="1600" dirty="0"/>
              <a:t>Everything was then quite invisible, hidden by the deep pit and the heap of sand that the fall of the cylinder had made. Anyone coming along the road from Chobham or Woking would have been amazed at the sight—a dwindling multitude of perhaps a hundred people or more standing in a great irregular circle, in ditches, behind bushes, behind gates and hedges, saying little to one another and that in short, excited shouts, and staring, staring hard at a few heaps of sand. The barrow of ginger beer stood, a queer derelict, black against the burning sky, and in the sand pits was a row of deserted vehicles with their horses feeding out of nosebags or pawing the ground.</a:t>
            </a:r>
          </a:p>
          <a:p>
            <a:pPr marL="0" indent="0">
              <a:lnSpc>
                <a:spcPct val="90000"/>
              </a:lnSpc>
              <a:buNone/>
            </a:pPr>
            <a:endParaRPr lang="en-GB" sz="1600" dirty="0"/>
          </a:p>
          <a:p>
            <a:pPr marL="0" indent="0">
              <a:lnSpc>
                <a:spcPct val="90000"/>
              </a:lnSpc>
              <a:buNone/>
            </a:pPr>
            <a:r>
              <a:rPr lang="en-GB" sz="1600" dirty="0"/>
              <a:t>End of chapter. </a:t>
            </a:r>
          </a:p>
          <a:p>
            <a:pPr marL="0" indent="0">
              <a:lnSpc>
                <a:spcPct val="90000"/>
              </a:lnSpc>
              <a:buNone/>
            </a:pPr>
            <a:endParaRPr lang="en-GB" sz="1400" dirty="0"/>
          </a:p>
        </p:txBody>
      </p:sp>
    </p:spTree>
    <p:extLst>
      <p:ext uri="{BB962C8B-B14F-4D97-AF65-F5344CB8AC3E}">
        <p14:creationId xmlns:p14="http://schemas.microsoft.com/office/powerpoint/2010/main" val="2898000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82E71-775E-44FE-BDD9-FB0E756238D2}"/>
              </a:ext>
            </a:extLst>
          </p:cNvPr>
          <p:cNvSpPr>
            <a:spLocks noGrp="1"/>
          </p:cNvSpPr>
          <p:nvPr>
            <p:ph type="title"/>
          </p:nvPr>
        </p:nvSpPr>
        <p:spPr/>
        <p:txBody>
          <a:bodyPr/>
          <a:lstStyle/>
          <a:p>
            <a:r>
              <a:rPr lang="en-GB" dirty="0"/>
              <a:t>Look at description slide 4 or the underlined section of the Word doc</a:t>
            </a:r>
          </a:p>
        </p:txBody>
      </p:sp>
      <p:sp>
        <p:nvSpPr>
          <p:cNvPr id="3" name="Content Placeholder 2">
            <a:extLst>
              <a:ext uri="{FF2B5EF4-FFF2-40B4-BE49-F238E27FC236}">
                <a16:creationId xmlns:a16="http://schemas.microsoft.com/office/drawing/2014/main" id="{2849BC23-F34C-452B-A231-DF89E60ECF4B}"/>
              </a:ext>
            </a:extLst>
          </p:cNvPr>
          <p:cNvSpPr>
            <a:spLocks noGrp="1"/>
          </p:cNvSpPr>
          <p:nvPr>
            <p:ph idx="1"/>
          </p:nvPr>
        </p:nvSpPr>
        <p:spPr/>
        <p:txBody>
          <a:bodyPr>
            <a:normAutofit lnSpcReduction="10000"/>
          </a:bodyPr>
          <a:lstStyle/>
          <a:p>
            <a:r>
              <a:rPr lang="en-GB" dirty="0"/>
              <a:t>H.G. Wells has used a fantastic selection of descriptive and emotive language</a:t>
            </a:r>
          </a:p>
          <a:p>
            <a:pPr marL="0" indent="0">
              <a:buNone/>
            </a:pPr>
            <a:r>
              <a:rPr lang="en-GB" dirty="0"/>
              <a:t>e.g. ‘the Gorgon groups of tentacles’ (Look the word Gorgon up to understand the image here. Fans of </a:t>
            </a:r>
            <a:r>
              <a:rPr lang="en-GB" i="1" dirty="0"/>
              <a:t>Stranger Things</a:t>
            </a:r>
            <a:r>
              <a:rPr lang="en-GB" dirty="0"/>
              <a:t> may recognise the word) </a:t>
            </a:r>
          </a:p>
          <a:p>
            <a:endParaRPr lang="en-GB" dirty="0"/>
          </a:p>
          <a:p>
            <a:r>
              <a:rPr lang="en-GB" dirty="0"/>
              <a:t>TASK - Make a list of all the descriptions of the Martian in the underlined section – aim to write down at least TEN (there are more than TEN)</a:t>
            </a:r>
          </a:p>
          <a:p>
            <a:pPr>
              <a:buFont typeface="Wingdings" panose="05000000000000000000" pitchFamily="2" charset="2"/>
              <a:buChar char="§"/>
            </a:pPr>
            <a:r>
              <a:rPr lang="en-GB" dirty="0"/>
              <a:t>If working on a screen you could highlight them </a:t>
            </a:r>
          </a:p>
          <a:p>
            <a:pPr>
              <a:buFont typeface="Wingdings" panose="05000000000000000000" pitchFamily="2" charset="2"/>
              <a:buChar char="§"/>
            </a:pPr>
            <a:r>
              <a:rPr lang="en-GB" dirty="0"/>
              <a:t>If on paper, you can make bullet points</a:t>
            </a:r>
          </a:p>
          <a:p>
            <a:r>
              <a:rPr lang="en-GB" dirty="0"/>
              <a:t>Can you find an example of a simile?</a:t>
            </a:r>
          </a:p>
          <a:p>
            <a:endParaRPr lang="en-GB" dirty="0"/>
          </a:p>
          <a:p>
            <a:r>
              <a:rPr lang="en-GB" dirty="0"/>
              <a:t>Check your list against the answer sheet in Files </a:t>
            </a:r>
          </a:p>
          <a:p>
            <a:endParaRPr lang="en-GB" dirty="0"/>
          </a:p>
          <a:p>
            <a:endParaRPr lang="en-GB" dirty="0"/>
          </a:p>
        </p:txBody>
      </p:sp>
    </p:spTree>
    <p:extLst>
      <p:ext uri="{BB962C8B-B14F-4D97-AF65-F5344CB8AC3E}">
        <p14:creationId xmlns:p14="http://schemas.microsoft.com/office/powerpoint/2010/main" val="111590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F8551-5E05-43D5-AE36-9FC63BDE34E4}"/>
              </a:ext>
            </a:extLst>
          </p:cNvPr>
          <p:cNvSpPr>
            <a:spLocks noGrp="1"/>
          </p:cNvSpPr>
          <p:nvPr>
            <p:ph type="title"/>
          </p:nvPr>
        </p:nvSpPr>
        <p:spPr/>
        <p:txBody>
          <a:bodyPr/>
          <a:lstStyle/>
          <a:p>
            <a:r>
              <a:rPr lang="en-GB" dirty="0"/>
              <a:t>Identifying reactions, emotions and feeling TASK </a:t>
            </a:r>
          </a:p>
        </p:txBody>
      </p:sp>
      <p:sp>
        <p:nvSpPr>
          <p:cNvPr id="3" name="Content Placeholder 2">
            <a:extLst>
              <a:ext uri="{FF2B5EF4-FFF2-40B4-BE49-F238E27FC236}">
                <a16:creationId xmlns:a16="http://schemas.microsoft.com/office/drawing/2014/main" id="{19444303-CAC3-47D5-A77C-DE0BBF7AAB91}"/>
              </a:ext>
            </a:extLst>
          </p:cNvPr>
          <p:cNvSpPr>
            <a:spLocks noGrp="1"/>
          </p:cNvSpPr>
          <p:nvPr>
            <p:ph idx="1"/>
          </p:nvPr>
        </p:nvSpPr>
        <p:spPr/>
        <p:txBody>
          <a:bodyPr>
            <a:normAutofit lnSpcReduction="10000"/>
          </a:bodyPr>
          <a:lstStyle/>
          <a:p>
            <a:r>
              <a:rPr lang="en-GB" dirty="0"/>
              <a:t>Now you have identified what the Martian looks like, you now need to focus on how the narrator and the crowds react to the situation. H.G. Wells </a:t>
            </a:r>
            <a:r>
              <a:rPr lang="en-GB" i="1" dirty="0"/>
              <a:t>shows</a:t>
            </a:r>
            <a:r>
              <a:rPr lang="en-GB" dirty="0"/>
              <a:t> us with his choice of description rather than simply telling us.</a:t>
            </a:r>
          </a:p>
          <a:p>
            <a:r>
              <a:rPr lang="en-GB" b="1" u="sng" dirty="0"/>
              <a:t>Examples </a:t>
            </a:r>
          </a:p>
          <a:p>
            <a:r>
              <a:rPr lang="en-GB" dirty="0"/>
              <a:t> ‘A sudden chill came over me’ – this suggests us that the narrator is unnerved, terrified, unsure and scared. The word ‘chill’ links to the idea of coldness and in light of the situation the narrator could be so scared he is frozen to the spot. </a:t>
            </a:r>
          </a:p>
          <a:p>
            <a:r>
              <a:rPr lang="en-GB" dirty="0"/>
              <a:t>‘loud shriek’ – this suggests that the woman was so taken aback by the sight that she screamed. Screaming is linked with fear. </a:t>
            </a:r>
          </a:p>
          <a:p>
            <a:pPr marL="0" indent="0">
              <a:buNone/>
            </a:pPr>
            <a:r>
              <a:rPr lang="en-GB" u="sng" dirty="0"/>
              <a:t>Task – identify two other ways </a:t>
            </a:r>
            <a:r>
              <a:rPr lang="en-GB" u="sng" dirty="0" err="1"/>
              <a:t>H.G.Wells</a:t>
            </a:r>
            <a:r>
              <a:rPr lang="en-GB" u="sng" dirty="0"/>
              <a:t> </a:t>
            </a:r>
            <a:r>
              <a:rPr lang="en-GB" i="1" u="sng" dirty="0"/>
              <a:t>shows</a:t>
            </a:r>
            <a:r>
              <a:rPr lang="en-GB" u="sng" dirty="0"/>
              <a:t> us the way characters are reacting to the scene. Quote from the passage and explain what it tells us</a:t>
            </a:r>
          </a:p>
          <a:p>
            <a:endParaRPr lang="en-GB" dirty="0"/>
          </a:p>
        </p:txBody>
      </p:sp>
    </p:spTree>
    <p:extLst>
      <p:ext uri="{BB962C8B-B14F-4D97-AF65-F5344CB8AC3E}">
        <p14:creationId xmlns:p14="http://schemas.microsoft.com/office/powerpoint/2010/main" val="22880787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434" y="139700"/>
            <a:ext cx="8453966" cy="799638"/>
          </a:xfrm>
        </p:spPr>
        <p:txBody>
          <a:bodyPr/>
          <a:lstStyle/>
          <a:p>
            <a:r>
              <a:rPr lang="en-GB" b="1" u="sng" dirty="0">
                <a:latin typeface="Arial" panose="020B0604020202020204" pitchFamily="34" charset="0"/>
              </a:rPr>
              <a:t>First person Creative Writing Task</a:t>
            </a:r>
            <a:endParaRPr lang="en-GB" u="sng" dirty="0"/>
          </a:p>
        </p:txBody>
      </p:sp>
      <p:sp>
        <p:nvSpPr>
          <p:cNvPr id="3" name="Content Placeholder 2"/>
          <p:cNvSpPr>
            <a:spLocks noGrp="1"/>
          </p:cNvSpPr>
          <p:nvPr>
            <p:ph idx="1"/>
          </p:nvPr>
        </p:nvSpPr>
        <p:spPr>
          <a:xfrm>
            <a:off x="372534" y="939339"/>
            <a:ext cx="11400366" cy="5486862"/>
          </a:xfrm>
          <a:solidFill>
            <a:schemeClr val="accent2">
              <a:lumMod val="50000"/>
            </a:schemeClr>
          </a:solidFill>
        </p:spPr>
        <p:txBody>
          <a:bodyPr>
            <a:noAutofit/>
          </a:bodyPr>
          <a:lstStyle/>
          <a:p>
            <a:pPr marL="0" indent="0">
              <a:buNone/>
            </a:pPr>
            <a:r>
              <a:rPr lang="en-GB" sz="2000" dirty="0"/>
              <a:t>In the passage, a narrator is telling the story from a </a:t>
            </a:r>
            <a:r>
              <a:rPr lang="en-GB" sz="2000" b="1" dirty="0"/>
              <a:t>first person viewpoint </a:t>
            </a:r>
            <a:r>
              <a:rPr lang="en-GB" sz="2000" dirty="0"/>
              <a:t>This means everything that happens is described through his eyes. </a:t>
            </a:r>
          </a:p>
          <a:p>
            <a:pPr marL="0" indent="0">
              <a:buNone/>
            </a:pPr>
            <a:r>
              <a:rPr lang="en-GB" sz="2000" dirty="0"/>
              <a:t>-'I saw a young man ... I narrowly missed being ...“</a:t>
            </a:r>
          </a:p>
          <a:p>
            <a:pPr marL="0" indent="0">
              <a:buNone/>
            </a:pPr>
            <a:endParaRPr lang="en-GB" sz="2000" dirty="0"/>
          </a:p>
          <a:p>
            <a:pPr marL="0" indent="0">
              <a:buNone/>
            </a:pPr>
            <a:r>
              <a:rPr lang="en-GB" sz="2000" dirty="0"/>
              <a:t>TASK: You are going to write a description of this same strange event through another person's eyes - that of the young male shop assistant who was actually standing on the cylinder when it opened. </a:t>
            </a:r>
          </a:p>
          <a:p>
            <a:pPr marL="0" indent="0">
              <a:buNone/>
            </a:pPr>
            <a:r>
              <a:rPr lang="en-GB" sz="2000" dirty="0"/>
              <a:t>Remember to:</a:t>
            </a:r>
          </a:p>
          <a:p>
            <a:pPr>
              <a:buFont typeface="Wingdings" panose="05000000000000000000" pitchFamily="2" charset="2"/>
              <a:buChar char="§"/>
            </a:pPr>
            <a:r>
              <a:rPr lang="en-GB" sz="2000" dirty="0"/>
              <a:t>Include the sequence of events from the young man's point of view</a:t>
            </a:r>
          </a:p>
          <a:p>
            <a:pPr>
              <a:buFont typeface="Wingdings" panose="05000000000000000000" pitchFamily="2" charset="2"/>
              <a:buChar char="§"/>
            </a:pPr>
            <a:r>
              <a:rPr lang="en-GB" sz="2000" dirty="0"/>
              <a:t>Describe the physical and emotional effect the events would have on the young man</a:t>
            </a:r>
          </a:p>
          <a:p>
            <a:pPr>
              <a:buFont typeface="Wingdings" panose="05000000000000000000" pitchFamily="2" charset="2"/>
              <a:buChar char="§"/>
            </a:pPr>
            <a:r>
              <a:rPr lang="en-GB" sz="2000" dirty="0"/>
              <a:t>Describe the scene (and the young man's feelings) from a first </a:t>
            </a:r>
            <a:r>
              <a:rPr lang="en-GB" sz="2000" i="1" dirty="0"/>
              <a:t>person viewpoint -</a:t>
            </a:r>
          </a:p>
          <a:p>
            <a:pPr>
              <a:buFont typeface="Wingdings" panose="05000000000000000000" pitchFamily="2" charset="2"/>
              <a:buChar char="§"/>
            </a:pPr>
            <a:r>
              <a:rPr lang="en-GB" sz="2000" dirty="0"/>
              <a:t>write as though you are the young man, using ‘ I ...’ </a:t>
            </a:r>
          </a:p>
          <a:p>
            <a:pPr marL="0" indent="0">
              <a:buNone/>
            </a:pPr>
            <a:r>
              <a:rPr lang="en-GB" sz="2000" dirty="0"/>
              <a:t> Tips on the next 3 slides </a:t>
            </a:r>
          </a:p>
        </p:txBody>
      </p:sp>
    </p:spTree>
    <p:extLst>
      <p:ext uri="{BB962C8B-B14F-4D97-AF65-F5344CB8AC3E}">
        <p14:creationId xmlns:p14="http://schemas.microsoft.com/office/powerpoint/2010/main" val="2729652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8496B-1A14-430F-8409-12DBD571C03B}"/>
              </a:ext>
            </a:extLst>
          </p:cNvPr>
          <p:cNvSpPr>
            <a:spLocks noGrp="1"/>
          </p:cNvSpPr>
          <p:nvPr>
            <p:ph type="title"/>
          </p:nvPr>
        </p:nvSpPr>
        <p:spPr/>
        <p:txBody>
          <a:bodyPr/>
          <a:lstStyle/>
          <a:p>
            <a:r>
              <a:rPr lang="en-GB" dirty="0"/>
              <a:t>How to complete the task </a:t>
            </a:r>
          </a:p>
        </p:txBody>
      </p:sp>
      <p:sp>
        <p:nvSpPr>
          <p:cNvPr id="3" name="Content Placeholder 2">
            <a:extLst>
              <a:ext uri="{FF2B5EF4-FFF2-40B4-BE49-F238E27FC236}">
                <a16:creationId xmlns:a16="http://schemas.microsoft.com/office/drawing/2014/main" id="{124023FE-F710-49DF-9998-E4ED595A3541}"/>
              </a:ext>
            </a:extLst>
          </p:cNvPr>
          <p:cNvSpPr>
            <a:spLocks noGrp="1"/>
          </p:cNvSpPr>
          <p:nvPr>
            <p:ph idx="1"/>
          </p:nvPr>
        </p:nvSpPr>
        <p:spPr>
          <a:xfrm>
            <a:off x="677334" y="1504605"/>
            <a:ext cx="8596668" cy="4536758"/>
          </a:xfrm>
        </p:spPr>
        <p:txBody>
          <a:bodyPr/>
          <a:lstStyle/>
          <a:p>
            <a:r>
              <a:rPr lang="en-GB" dirty="0"/>
              <a:t>Type it into the assignment set up by your teacher in Teams</a:t>
            </a:r>
          </a:p>
          <a:p>
            <a:r>
              <a:rPr lang="en-GB" dirty="0"/>
              <a:t>Email it typed directly to your teacher</a:t>
            </a:r>
          </a:p>
          <a:p>
            <a:r>
              <a:rPr lang="en-GB" dirty="0"/>
              <a:t>Complete it as part of the answers booklet and submit it to your teacher </a:t>
            </a:r>
          </a:p>
          <a:p>
            <a:pPr marL="0" indent="0">
              <a:buNone/>
            </a:pPr>
            <a:endParaRPr lang="en-GB" dirty="0"/>
          </a:p>
          <a:p>
            <a:pPr marL="0" indent="0">
              <a:buNone/>
            </a:pPr>
            <a:r>
              <a:rPr lang="en-GB" dirty="0"/>
              <a:t>It must be at least 10 - 15 sentences long and you should aim to go into as much detail as possible. </a:t>
            </a:r>
          </a:p>
        </p:txBody>
      </p:sp>
    </p:spTree>
    <p:extLst>
      <p:ext uri="{BB962C8B-B14F-4D97-AF65-F5344CB8AC3E}">
        <p14:creationId xmlns:p14="http://schemas.microsoft.com/office/powerpoint/2010/main" val="28297269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ABD0B-3411-43CE-87C5-23A5936D5F42}"/>
              </a:ext>
            </a:extLst>
          </p:cNvPr>
          <p:cNvSpPr>
            <a:spLocks noGrp="1"/>
          </p:cNvSpPr>
          <p:nvPr>
            <p:ph type="title"/>
          </p:nvPr>
        </p:nvSpPr>
        <p:spPr>
          <a:xfrm>
            <a:off x="677334" y="609600"/>
            <a:ext cx="8596668" cy="728749"/>
          </a:xfrm>
        </p:spPr>
        <p:txBody>
          <a:bodyPr/>
          <a:lstStyle/>
          <a:p>
            <a:r>
              <a:rPr lang="en-GB" dirty="0"/>
              <a:t>Show don’t tell reminder </a:t>
            </a:r>
          </a:p>
        </p:txBody>
      </p:sp>
      <p:sp>
        <p:nvSpPr>
          <p:cNvPr id="3" name="Content Placeholder 2">
            <a:extLst>
              <a:ext uri="{FF2B5EF4-FFF2-40B4-BE49-F238E27FC236}">
                <a16:creationId xmlns:a16="http://schemas.microsoft.com/office/drawing/2014/main" id="{018B8AC6-B706-4802-9D25-79B4C74BBE34}"/>
              </a:ext>
            </a:extLst>
          </p:cNvPr>
          <p:cNvSpPr>
            <a:spLocks noGrp="1"/>
          </p:cNvSpPr>
          <p:nvPr>
            <p:ph idx="1"/>
          </p:nvPr>
        </p:nvSpPr>
        <p:spPr>
          <a:xfrm>
            <a:off x="677334" y="1338349"/>
            <a:ext cx="8596668" cy="4703013"/>
          </a:xfrm>
        </p:spPr>
        <p:txBody>
          <a:bodyPr/>
          <a:lstStyle/>
          <a:p>
            <a:r>
              <a:rPr lang="en-GB" dirty="0"/>
              <a:t>When describing what the shop assistant can see </a:t>
            </a:r>
            <a:r>
              <a:rPr lang="en-GB" b="1" dirty="0"/>
              <a:t>avoid simply telling </a:t>
            </a:r>
            <a:r>
              <a:rPr lang="en-GB" dirty="0"/>
              <a:t>the reader</a:t>
            </a:r>
          </a:p>
          <a:p>
            <a:r>
              <a:rPr lang="en-GB" dirty="0"/>
              <a:t>E.g. ‘I saw an alien and I felt scared’ – this is BORING! </a:t>
            </a:r>
          </a:p>
          <a:p>
            <a:endParaRPr lang="en-GB" dirty="0"/>
          </a:p>
          <a:p>
            <a:r>
              <a:rPr lang="en-GB" b="1" dirty="0"/>
              <a:t>Show the reader</a:t>
            </a:r>
          </a:p>
          <a:p>
            <a:r>
              <a:rPr lang="en-GB" dirty="0"/>
              <a:t>E.g. ‘It felt as if my eyes were frozen wide open. My heart was racing, as what was staring back at me was certainly not human.’  </a:t>
            </a:r>
          </a:p>
          <a:p>
            <a:endParaRPr lang="en-GB" dirty="0"/>
          </a:p>
          <a:p>
            <a:r>
              <a:rPr lang="en-GB" dirty="0"/>
              <a:t>Use your vocabulary to paint a picture with your words. Keep that in mind whilst writing. Make your description exciting. Draw the reader in and help them experience something through your eyes. </a:t>
            </a:r>
          </a:p>
        </p:txBody>
      </p:sp>
    </p:spTree>
    <p:extLst>
      <p:ext uri="{BB962C8B-B14F-4D97-AF65-F5344CB8AC3E}">
        <p14:creationId xmlns:p14="http://schemas.microsoft.com/office/powerpoint/2010/main" val="32561644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F31DE-3623-4A90-A59C-7A6C7DBA400F}"/>
              </a:ext>
            </a:extLst>
          </p:cNvPr>
          <p:cNvSpPr>
            <a:spLocks noGrp="1"/>
          </p:cNvSpPr>
          <p:nvPr>
            <p:ph type="title"/>
          </p:nvPr>
        </p:nvSpPr>
        <p:spPr>
          <a:xfrm>
            <a:off x="677334" y="609600"/>
            <a:ext cx="8596668" cy="836815"/>
          </a:xfrm>
        </p:spPr>
        <p:txBody>
          <a:bodyPr/>
          <a:lstStyle/>
          <a:p>
            <a:r>
              <a:rPr lang="en-GB" dirty="0"/>
              <a:t>Creative writing tips </a:t>
            </a:r>
          </a:p>
        </p:txBody>
      </p:sp>
      <p:sp>
        <p:nvSpPr>
          <p:cNvPr id="3" name="Content Placeholder 2">
            <a:extLst>
              <a:ext uri="{FF2B5EF4-FFF2-40B4-BE49-F238E27FC236}">
                <a16:creationId xmlns:a16="http://schemas.microsoft.com/office/drawing/2014/main" id="{95C9187F-7CCC-4073-B64F-F9D15C12CC12}"/>
              </a:ext>
            </a:extLst>
          </p:cNvPr>
          <p:cNvSpPr>
            <a:spLocks noGrp="1"/>
          </p:cNvSpPr>
          <p:nvPr>
            <p:ph idx="1"/>
          </p:nvPr>
        </p:nvSpPr>
        <p:spPr>
          <a:xfrm>
            <a:off x="677334" y="1554481"/>
            <a:ext cx="8596668" cy="4486882"/>
          </a:xfrm>
        </p:spPr>
        <p:txBody>
          <a:bodyPr>
            <a:normAutofit/>
          </a:bodyPr>
          <a:lstStyle/>
          <a:p>
            <a:r>
              <a:rPr lang="en-GB" dirty="0"/>
              <a:t>Look at your list of ways the Martian is described</a:t>
            </a:r>
          </a:p>
          <a:p>
            <a:r>
              <a:rPr lang="en-GB" dirty="0"/>
              <a:t>Now try to explore how you could add to these descriptions</a:t>
            </a:r>
          </a:p>
          <a:p>
            <a:r>
              <a:rPr lang="en-GB" dirty="0"/>
              <a:t>This is your creative writing so go big and describe something that is fantastical, unbelievable and heart-</a:t>
            </a:r>
            <a:r>
              <a:rPr lang="en-GB" dirty="0" err="1"/>
              <a:t>stoppingly</a:t>
            </a:r>
            <a:r>
              <a:rPr lang="en-GB" dirty="0"/>
              <a:t> mesmerising</a:t>
            </a:r>
          </a:p>
          <a:p>
            <a:r>
              <a:rPr lang="en-GB" dirty="0"/>
              <a:t>Why not revisit the detail in Bradbury’s description of the T-Rex in ‘A Sound of Thunder’? There is some great description there to inspire you too</a:t>
            </a:r>
          </a:p>
          <a:p>
            <a:endParaRPr lang="en-GB" dirty="0"/>
          </a:p>
          <a:p>
            <a:r>
              <a:rPr lang="en-GB" dirty="0"/>
              <a:t>Remember to use</a:t>
            </a:r>
          </a:p>
          <a:p>
            <a:pPr>
              <a:buFont typeface="Wingdings" panose="05000000000000000000" pitchFamily="2" charset="2"/>
              <a:buChar char="§"/>
            </a:pPr>
            <a:r>
              <a:rPr lang="en-GB" dirty="0"/>
              <a:t>Similes – comparison using ‘like’ or ‘as’</a:t>
            </a:r>
          </a:p>
          <a:p>
            <a:pPr>
              <a:buFont typeface="Wingdings" panose="05000000000000000000" pitchFamily="2" charset="2"/>
              <a:buChar char="§"/>
            </a:pPr>
            <a:r>
              <a:rPr lang="en-GB" dirty="0"/>
              <a:t>Metaphors – direct comparison </a:t>
            </a:r>
          </a:p>
          <a:p>
            <a:pPr>
              <a:buFont typeface="Wingdings" panose="05000000000000000000" pitchFamily="2" charset="2"/>
              <a:buChar char="§"/>
            </a:pPr>
            <a:r>
              <a:rPr lang="en-GB" dirty="0"/>
              <a:t>Personification – giving something a human attribute</a:t>
            </a:r>
          </a:p>
          <a:p>
            <a:pPr>
              <a:buFont typeface="Wingdings" panose="05000000000000000000" pitchFamily="2" charset="2"/>
              <a:buChar char="§"/>
            </a:pPr>
            <a:endParaRPr lang="en-GB" dirty="0"/>
          </a:p>
          <a:p>
            <a:pPr marL="0" indent="0">
              <a:buNone/>
            </a:pPr>
            <a:endParaRPr lang="en-GB" dirty="0"/>
          </a:p>
        </p:txBody>
      </p:sp>
    </p:spTree>
    <p:extLst>
      <p:ext uri="{BB962C8B-B14F-4D97-AF65-F5344CB8AC3E}">
        <p14:creationId xmlns:p14="http://schemas.microsoft.com/office/powerpoint/2010/main" val="6637643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u="sng" dirty="0">
                <a:latin typeface="Arial Nova" panose="020B0604020202020204" pitchFamily="34" charset="0"/>
              </a:rPr>
              <a:t>War of the Worlds Movie clip </a:t>
            </a:r>
            <a:br>
              <a:rPr lang="en-US" sz="4400" b="1" u="sng" dirty="0">
                <a:latin typeface="Arial Nova" panose="020B0604020202020204" pitchFamily="34" charset="0"/>
              </a:rPr>
            </a:br>
            <a:r>
              <a:rPr lang="en-US" sz="1800" b="1" u="sng" dirty="0">
                <a:latin typeface="Arial Nova" panose="020B0604020202020204" pitchFamily="34" charset="0"/>
                <a:hlinkClick r:id="rId2"/>
              </a:rPr>
              <a:t>https://www.youtube.com/watch?v=DtM3UTktVWI</a:t>
            </a:r>
            <a:endParaRPr lang="en-GB" sz="1800" b="1" u="sng" dirty="0">
              <a:latin typeface="Arial Nova" panose="020B0604020202020204" pitchFamily="34" charset="0"/>
            </a:endParaRPr>
          </a:p>
        </p:txBody>
      </p:sp>
      <p:pic>
        <p:nvPicPr>
          <p:cNvPr id="1028" name="Picture 4" descr="http://eduardomolina.es/proyectos/velvethut/blog/wp-content/uploads/La-guerra-de-los-mundos-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7334" y="1930400"/>
            <a:ext cx="7143750" cy="43053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8231813" y="1930400"/>
            <a:ext cx="3619500" cy="4524315"/>
          </a:xfrm>
          <a:prstGeom prst="rect">
            <a:avLst/>
          </a:prstGeom>
          <a:solidFill>
            <a:schemeClr val="accent2">
              <a:lumMod val="50000"/>
            </a:schemeClr>
          </a:solidFill>
        </p:spPr>
        <p:txBody>
          <a:bodyPr wrap="square" rtlCol="0">
            <a:spAutoFit/>
          </a:bodyPr>
          <a:lstStyle/>
          <a:p>
            <a:r>
              <a:rPr lang="en-US" dirty="0"/>
              <a:t>How does the first appearance of the Martians in the film, differ from the extract </a:t>
            </a:r>
            <a:r>
              <a:rPr lang="en-US" i="1" dirty="0"/>
              <a:t>The Cylinder opens? </a:t>
            </a:r>
          </a:p>
          <a:p>
            <a:endParaRPr lang="en-US" dirty="0"/>
          </a:p>
          <a:p>
            <a:r>
              <a:rPr lang="en-US" dirty="0"/>
              <a:t>How has the director made this scene frightening? </a:t>
            </a:r>
          </a:p>
          <a:p>
            <a:endParaRPr lang="en-US" dirty="0"/>
          </a:p>
          <a:p>
            <a:r>
              <a:rPr lang="en-US" dirty="0"/>
              <a:t>Write down your thoughts – trust your instincts here </a:t>
            </a:r>
          </a:p>
          <a:p>
            <a:endParaRPr lang="en-US" dirty="0"/>
          </a:p>
          <a:p>
            <a:r>
              <a:rPr lang="en-US" dirty="0"/>
              <a:t>On the next slide you will read </a:t>
            </a:r>
            <a:r>
              <a:rPr lang="en-US" dirty="0" err="1"/>
              <a:t>H.G.Wells</a:t>
            </a:r>
            <a:r>
              <a:rPr lang="en-US" dirty="0"/>
              <a:t>’ description of the Tripods – there is a Word document version too </a:t>
            </a:r>
          </a:p>
          <a:p>
            <a:endParaRPr lang="en-US" dirty="0"/>
          </a:p>
        </p:txBody>
      </p:sp>
    </p:spTree>
    <p:extLst>
      <p:ext uri="{BB962C8B-B14F-4D97-AF65-F5344CB8AC3E}">
        <p14:creationId xmlns:p14="http://schemas.microsoft.com/office/powerpoint/2010/main" val="10788618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F2860-1EBF-4402-90E1-8B508357674B}"/>
              </a:ext>
            </a:extLst>
          </p:cNvPr>
          <p:cNvSpPr>
            <a:spLocks noGrp="1"/>
          </p:cNvSpPr>
          <p:nvPr>
            <p:ph type="title"/>
          </p:nvPr>
        </p:nvSpPr>
        <p:spPr/>
        <p:txBody>
          <a:bodyPr/>
          <a:lstStyle/>
          <a:p>
            <a:r>
              <a:rPr lang="en-GB" dirty="0"/>
              <a:t>This is how </a:t>
            </a:r>
            <a:r>
              <a:rPr lang="en-GB" dirty="0" err="1"/>
              <a:t>H.G.Wells</a:t>
            </a:r>
            <a:r>
              <a:rPr lang="en-GB" dirty="0"/>
              <a:t> describes the Tripods later in the novel </a:t>
            </a:r>
          </a:p>
        </p:txBody>
      </p:sp>
      <p:sp>
        <p:nvSpPr>
          <p:cNvPr id="3" name="Content Placeholder 2">
            <a:extLst>
              <a:ext uri="{FF2B5EF4-FFF2-40B4-BE49-F238E27FC236}">
                <a16:creationId xmlns:a16="http://schemas.microsoft.com/office/drawing/2014/main" id="{852458C1-1B18-4301-9E8A-68BB45EE4EE6}"/>
              </a:ext>
            </a:extLst>
          </p:cNvPr>
          <p:cNvSpPr>
            <a:spLocks noGrp="1"/>
          </p:cNvSpPr>
          <p:nvPr>
            <p:ph idx="1"/>
          </p:nvPr>
        </p:nvSpPr>
        <p:spPr>
          <a:xfrm>
            <a:off x="677334" y="2211185"/>
            <a:ext cx="9979582" cy="4347557"/>
          </a:xfrm>
        </p:spPr>
        <p:txBody>
          <a:bodyPr>
            <a:normAutofit fontScale="47500" lnSpcReduction="20000"/>
          </a:bodyPr>
          <a:lstStyle/>
          <a:p>
            <a:pPr marL="0" indent="0">
              <a:buNone/>
            </a:pPr>
            <a:r>
              <a:rPr lang="en-GB" sz="2500" dirty="0"/>
              <a:t>And this Thing I saw! How can I describe it? A monstrous tripod, higher than many houses, striding over the young pine trees, and smashing them aside in its career; a walking engine of glittering metal, striding now across the heather; articulate ropes of steel dangling from it, and the clattering tumult of its passage mingling with the riot of the thunder. A flash, and it came out vividly, heeling over one way with two feet in the air, to vanish and reappear almost instantly as it seemed, with the next flash, a hundred yards nearer. Can you imagine a milking stool tilted and bowled violently along the ground? That was the impression those instant flashes gave. But instead of a milking stool imagine it a great body of machinery on a tripod stand. </a:t>
            </a:r>
          </a:p>
          <a:p>
            <a:pPr marL="0" indent="0">
              <a:buNone/>
            </a:pPr>
            <a:r>
              <a:rPr lang="en-GB" sz="2500" dirty="0"/>
              <a:t>Then suddenly the trees in the pine wood ahead of me were parted, as brittle reeds are parted by a man thrusting through them; they were snapped off and driven headlong, and a second huge tripod appeared, rushing, as it seemed, headlong towards me. And I was galloping hard to meet it! At the sight of the second monster my nerve went altogether. Not stopping to look again, I wrenched the horse's head hard round to the right and in another moment the dog cart had heeled over upon the horse; the shafts smashed noisily, and I was flung sideways and fell heavily into a shallow pool of water. </a:t>
            </a:r>
          </a:p>
          <a:p>
            <a:pPr marL="0" indent="0">
              <a:buNone/>
            </a:pPr>
            <a:r>
              <a:rPr lang="en-GB" sz="2500" dirty="0"/>
              <a:t>I crawled out almost immediately, and crouched, my feet still in the water, under a clump of furze. The horse lay motionless (his neck was broken, poor brute!) and by the lightning flashes I saw the black bulk of the overturned dog cart and the silhouette of the wheel still spinning slowly. In another moment the colossal mechanism went striding by me, and passed uphill towards </a:t>
            </a:r>
            <a:r>
              <a:rPr lang="en-GB" sz="2500" dirty="0" err="1"/>
              <a:t>Pyrford</a:t>
            </a:r>
            <a:r>
              <a:rPr lang="en-GB" sz="2500" dirty="0"/>
              <a:t>. </a:t>
            </a:r>
          </a:p>
          <a:p>
            <a:pPr marL="0" indent="0">
              <a:buNone/>
            </a:pPr>
            <a:r>
              <a:rPr lang="en-GB" sz="2500" dirty="0"/>
              <a:t>Seen nearer, the Thing was incredibly strange, for it was no mere insensate machine driving on its way. Machine it was, with a ringing metallic pace, and long, flexible, glittering tentacles (one of which gripped a young pine tree) swinging and rattling about its strange body. It picked its road as it went striding along, and the brazen hood that surmounted it moved to and </a:t>
            </a:r>
            <a:r>
              <a:rPr lang="en-GB" sz="2500" dirty="0" err="1"/>
              <a:t>fro</a:t>
            </a:r>
            <a:r>
              <a:rPr lang="en-GB" sz="2500" dirty="0"/>
              <a:t> with the inevitable suggestion of a head looking about. Behind the main body was a huge mass of white metal like a gigantic fisherman's basket, and puffs of green smoke squirted out from the joints of the limbs as the monster swept by me. And in an instant it was gone. </a:t>
            </a:r>
          </a:p>
          <a:p>
            <a:pPr marL="0" indent="0">
              <a:buNone/>
            </a:pPr>
            <a:r>
              <a:rPr lang="en-GB" sz="2500" dirty="0"/>
              <a:t>So much I saw then, all vaguely for the flickering of the lightning, in blinding highlights and dense black shadows. </a:t>
            </a:r>
          </a:p>
          <a:p>
            <a:endParaRPr lang="en-GB" dirty="0"/>
          </a:p>
        </p:txBody>
      </p:sp>
    </p:spTree>
    <p:extLst>
      <p:ext uri="{BB962C8B-B14F-4D97-AF65-F5344CB8AC3E}">
        <p14:creationId xmlns:p14="http://schemas.microsoft.com/office/powerpoint/2010/main" val="1486136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0956F-A080-421C-AA95-1BD08C587FD5}"/>
              </a:ext>
            </a:extLst>
          </p:cNvPr>
          <p:cNvSpPr>
            <a:spLocks noGrp="1"/>
          </p:cNvSpPr>
          <p:nvPr>
            <p:ph type="title"/>
          </p:nvPr>
        </p:nvSpPr>
        <p:spPr/>
        <p:txBody>
          <a:bodyPr/>
          <a:lstStyle/>
          <a:p>
            <a:r>
              <a:rPr lang="en-GB" dirty="0"/>
              <a:t>Learning Intentions &amp;  Success Criteria</a:t>
            </a:r>
          </a:p>
        </p:txBody>
      </p:sp>
      <p:sp>
        <p:nvSpPr>
          <p:cNvPr id="3" name="Content Placeholder 2">
            <a:extLst>
              <a:ext uri="{FF2B5EF4-FFF2-40B4-BE49-F238E27FC236}">
                <a16:creationId xmlns:a16="http://schemas.microsoft.com/office/drawing/2014/main" id="{5BD8FF8E-0DCE-497D-9B9D-EB74AA512CBC}"/>
              </a:ext>
            </a:extLst>
          </p:cNvPr>
          <p:cNvSpPr>
            <a:spLocks noGrp="1"/>
          </p:cNvSpPr>
          <p:nvPr>
            <p:ph sz="half" idx="1"/>
          </p:nvPr>
        </p:nvSpPr>
        <p:spPr/>
        <p:txBody>
          <a:bodyPr/>
          <a:lstStyle/>
          <a:p>
            <a:r>
              <a:rPr lang="en-GB" dirty="0"/>
              <a:t>To develop your understanding of description</a:t>
            </a:r>
            <a:r>
              <a:rPr lang="en-GB"/>
              <a:t>, imagery </a:t>
            </a:r>
            <a:r>
              <a:rPr lang="en-GB" dirty="0"/>
              <a:t>and narrative voice in creative writing </a:t>
            </a:r>
          </a:p>
          <a:p>
            <a:r>
              <a:rPr lang="en-GB" dirty="0"/>
              <a:t>To build your vocabulary</a:t>
            </a:r>
          </a:p>
          <a:p>
            <a:r>
              <a:rPr lang="en-GB" dirty="0"/>
              <a:t>To use different media texts in my learning</a:t>
            </a:r>
          </a:p>
          <a:p>
            <a:r>
              <a:rPr lang="en-GB" dirty="0"/>
              <a:t>To use your understanding in your own creative writing </a:t>
            </a:r>
          </a:p>
          <a:p>
            <a:endParaRPr lang="en-GB" dirty="0"/>
          </a:p>
          <a:p>
            <a:pPr marL="0" indent="0">
              <a:buNone/>
            </a:pPr>
            <a:endParaRPr lang="en-GB" dirty="0"/>
          </a:p>
        </p:txBody>
      </p:sp>
      <p:sp>
        <p:nvSpPr>
          <p:cNvPr id="4" name="Content Placeholder 3">
            <a:extLst>
              <a:ext uri="{FF2B5EF4-FFF2-40B4-BE49-F238E27FC236}">
                <a16:creationId xmlns:a16="http://schemas.microsoft.com/office/drawing/2014/main" id="{A29DA346-3A98-4D3C-B7D8-79B94C540349}"/>
              </a:ext>
            </a:extLst>
          </p:cNvPr>
          <p:cNvSpPr>
            <a:spLocks noGrp="1"/>
          </p:cNvSpPr>
          <p:nvPr>
            <p:ph sz="half" idx="2"/>
          </p:nvPr>
        </p:nvSpPr>
        <p:spPr/>
        <p:txBody>
          <a:bodyPr/>
          <a:lstStyle/>
          <a:p>
            <a:r>
              <a:rPr lang="en-GB" dirty="0"/>
              <a:t>I can identify description, imagery and narrative voice in the text </a:t>
            </a:r>
          </a:p>
          <a:p>
            <a:r>
              <a:rPr lang="en-GB" dirty="0"/>
              <a:t>I have learnt new words and understand what they mean</a:t>
            </a:r>
          </a:p>
          <a:p>
            <a:r>
              <a:rPr lang="en-GB" dirty="0"/>
              <a:t>I have successfully used written texts, film clips and spoken word to develop my learning </a:t>
            </a:r>
          </a:p>
          <a:p>
            <a:r>
              <a:rPr lang="en-GB" dirty="0"/>
              <a:t>I can use sophisticated description in my own creative writing </a:t>
            </a:r>
          </a:p>
          <a:p>
            <a:pPr marL="0" indent="0">
              <a:buNone/>
            </a:pPr>
            <a:endParaRPr lang="en-GB" dirty="0"/>
          </a:p>
        </p:txBody>
      </p:sp>
    </p:spTree>
    <p:extLst>
      <p:ext uri="{BB962C8B-B14F-4D97-AF65-F5344CB8AC3E}">
        <p14:creationId xmlns:p14="http://schemas.microsoft.com/office/powerpoint/2010/main" val="27308257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1A9AD-6085-4D0C-A530-6345583DD1C2}"/>
              </a:ext>
            </a:extLst>
          </p:cNvPr>
          <p:cNvSpPr>
            <a:spLocks noGrp="1"/>
          </p:cNvSpPr>
          <p:nvPr>
            <p:ph type="title"/>
          </p:nvPr>
        </p:nvSpPr>
        <p:spPr/>
        <p:txBody>
          <a:bodyPr/>
          <a:lstStyle/>
          <a:p>
            <a:r>
              <a:rPr lang="en-GB" dirty="0"/>
              <a:t>Description and Drawing task </a:t>
            </a:r>
          </a:p>
        </p:txBody>
      </p:sp>
      <p:sp>
        <p:nvSpPr>
          <p:cNvPr id="3" name="Content Placeholder 2">
            <a:extLst>
              <a:ext uri="{FF2B5EF4-FFF2-40B4-BE49-F238E27FC236}">
                <a16:creationId xmlns:a16="http://schemas.microsoft.com/office/drawing/2014/main" id="{DF10CA11-38CA-4B15-8F4B-10A1F09B4A3A}"/>
              </a:ext>
            </a:extLst>
          </p:cNvPr>
          <p:cNvSpPr>
            <a:spLocks noGrp="1"/>
          </p:cNvSpPr>
          <p:nvPr>
            <p:ph idx="1"/>
          </p:nvPr>
        </p:nvSpPr>
        <p:spPr/>
        <p:txBody>
          <a:bodyPr/>
          <a:lstStyle/>
          <a:p>
            <a:r>
              <a:rPr lang="en-GB" dirty="0"/>
              <a:t>Underline/note down the ways </a:t>
            </a:r>
            <a:r>
              <a:rPr lang="en-GB" dirty="0" err="1"/>
              <a:t>H.G.Wells</a:t>
            </a:r>
            <a:r>
              <a:rPr lang="en-GB" dirty="0"/>
              <a:t> describes the Tripods (no answer sheet for this one as you should be well practised after the Martian)</a:t>
            </a:r>
          </a:p>
          <a:p>
            <a:endParaRPr lang="en-GB" dirty="0"/>
          </a:p>
          <a:p>
            <a:r>
              <a:rPr lang="en-GB" dirty="0"/>
              <a:t>In Files there is a template for you to draw what you think the Tripods look like</a:t>
            </a:r>
          </a:p>
          <a:p>
            <a:r>
              <a:rPr lang="en-GB" dirty="0"/>
              <a:t>You must use H.G. Wells’ description and label your drawing</a:t>
            </a:r>
          </a:p>
          <a:p>
            <a:endParaRPr lang="en-GB" dirty="0"/>
          </a:p>
          <a:p>
            <a:r>
              <a:rPr lang="en-GB" dirty="0"/>
              <a:t>This will show that you have used Wells’ descriptive imagery to create a picture in your mind </a:t>
            </a:r>
          </a:p>
          <a:p>
            <a:r>
              <a:rPr lang="en-GB" dirty="0"/>
              <a:t>This is not Art and Design! </a:t>
            </a:r>
          </a:p>
          <a:p>
            <a:pPr marL="0" indent="0">
              <a:buNone/>
            </a:pPr>
            <a:endParaRPr lang="en-GB" dirty="0"/>
          </a:p>
        </p:txBody>
      </p:sp>
    </p:spTree>
    <p:extLst>
      <p:ext uri="{BB962C8B-B14F-4D97-AF65-F5344CB8AC3E}">
        <p14:creationId xmlns:p14="http://schemas.microsoft.com/office/powerpoint/2010/main" val="38987655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934" y="127000"/>
            <a:ext cx="8238066" cy="6565899"/>
          </a:xfrm>
          <a:solidFill>
            <a:schemeClr val="accent2">
              <a:lumMod val="60000"/>
              <a:lumOff val="40000"/>
            </a:schemeClr>
          </a:solidFill>
        </p:spPr>
        <p:txBody>
          <a:bodyPr>
            <a:noAutofit/>
          </a:bodyPr>
          <a:lstStyle/>
          <a:p>
            <a:pPr marL="0" indent="0">
              <a:buNone/>
            </a:pPr>
            <a:r>
              <a:rPr lang="en-GB" sz="4400" dirty="0">
                <a:solidFill>
                  <a:schemeClr val="accent2">
                    <a:lumMod val="50000"/>
                  </a:schemeClr>
                </a:solidFill>
              </a:rPr>
              <a:t>The Radio version that terrified America </a:t>
            </a:r>
          </a:p>
          <a:p>
            <a:pPr marL="0" indent="0">
              <a:buNone/>
            </a:pPr>
            <a:r>
              <a:rPr lang="en-GB" sz="1600" dirty="0">
                <a:solidFill>
                  <a:schemeClr val="accent2">
                    <a:lumMod val="50000"/>
                  </a:schemeClr>
                </a:solidFill>
              </a:rPr>
              <a:t>On Hallowe'en night in 1938, Orson Welles broadcast War of the Worlds in America as a radio play. Welles cleverly changed the setting of </a:t>
            </a:r>
            <a:r>
              <a:rPr lang="en-GB" sz="1600" i="1" dirty="0">
                <a:solidFill>
                  <a:schemeClr val="accent2">
                    <a:lumMod val="50000"/>
                  </a:schemeClr>
                </a:solidFill>
              </a:rPr>
              <a:t>The War of the Worlds </a:t>
            </a:r>
            <a:r>
              <a:rPr lang="en-GB" sz="1600" dirty="0">
                <a:solidFill>
                  <a:schemeClr val="accent2">
                    <a:lumMod val="50000"/>
                  </a:schemeClr>
                </a:solidFill>
              </a:rPr>
              <a:t>story from London in the 1890s to contemporary America. The story was told through a series of realistic-sounding radio news bulletins.</a:t>
            </a:r>
          </a:p>
          <a:p>
            <a:pPr marL="0" indent="0">
              <a:buNone/>
            </a:pPr>
            <a:r>
              <a:rPr lang="en-GB" sz="1600" b="1" dirty="0">
                <a:solidFill>
                  <a:schemeClr val="accent2">
                    <a:lumMod val="50000"/>
                  </a:schemeClr>
                </a:solidFill>
              </a:rPr>
              <a:t>It began with a studio announcement: </a:t>
            </a:r>
          </a:p>
          <a:p>
            <a:pPr marL="0" indent="0">
              <a:buNone/>
            </a:pPr>
            <a:r>
              <a:rPr lang="en-GB" sz="1600" dirty="0">
                <a:solidFill>
                  <a:schemeClr val="accent2">
                    <a:lumMod val="50000"/>
                  </a:schemeClr>
                </a:solidFill>
              </a:rPr>
              <a:t>'We interrupt this programme to bring you a live, outside broadcast from </a:t>
            </a:r>
            <a:r>
              <a:rPr lang="en-GB" sz="1600" dirty="0" err="1">
                <a:solidFill>
                  <a:schemeClr val="accent2">
                    <a:lumMod val="50000"/>
                  </a:schemeClr>
                </a:solidFill>
              </a:rPr>
              <a:t>Grovers</a:t>
            </a:r>
            <a:r>
              <a:rPr lang="en-GB" sz="1600" dirty="0">
                <a:solidFill>
                  <a:schemeClr val="accent2">
                    <a:lumMod val="50000"/>
                  </a:schemeClr>
                </a:solidFill>
              </a:rPr>
              <a:t> Mill, New Jersey, where a strange cylinder has just landed.’</a:t>
            </a:r>
          </a:p>
          <a:p>
            <a:pPr marL="0" indent="0">
              <a:buNone/>
            </a:pPr>
            <a:r>
              <a:rPr lang="en-GB" sz="1600" dirty="0">
                <a:solidFill>
                  <a:schemeClr val="accent2">
                    <a:lumMod val="50000"/>
                  </a:schemeClr>
                </a:solidFill>
              </a:rPr>
              <a:t>Listen an excerpt of the broadcast here </a:t>
            </a:r>
          </a:p>
          <a:p>
            <a:pPr marL="0" indent="0">
              <a:buNone/>
            </a:pPr>
            <a:r>
              <a:rPr lang="en-GB" sz="1600" dirty="0"/>
              <a:t>  www.youtube.com/watch?v=Wf6omuz1MrM</a:t>
            </a:r>
          </a:p>
          <a:p>
            <a:pPr marL="0" indent="0">
              <a:buNone/>
            </a:pPr>
            <a:r>
              <a:rPr lang="en-GB" sz="1600" b="1" dirty="0">
                <a:solidFill>
                  <a:schemeClr val="accent2">
                    <a:lumMod val="50000"/>
                  </a:schemeClr>
                </a:solidFill>
              </a:rPr>
              <a:t>Then, an actor playing the radio reporter said: </a:t>
            </a:r>
          </a:p>
          <a:p>
            <a:pPr marL="0" indent="0">
              <a:buNone/>
            </a:pPr>
            <a:r>
              <a:rPr lang="en-GB" sz="1600" dirty="0">
                <a:solidFill>
                  <a:schemeClr val="accent2">
                    <a:lumMod val="50000"/>
                  </a:schemeClr>
                </a:solidFill>
              </a:rPr>
              <a:t>“A cylinder is unscrewing and a large, unearthly creature is wriggling out and...” </a:t>
            </a:r>
          </a:p>
          <a:p>
            <a:pPr marL="0" indent="0">
              <a:buNone/>
            </a:pPr>
            <a:r>
              <a:rPr lang="en-GB" sz="1600" dirty="0">
                <a:solidFill>
                  <a:schemeClr val="accent2">
                    <a:lumMod val="50000"/>
                  </a:schemeClr>
                </a:solidFill>
              </a:rPr>
              <a:t>It wasn't long before thousands of people in all parts of the country started to panic. There were frantic telephone calls to radio stations and to the police. The streets were suddenly full of terrified people. One man was reported to have come home to find his wife clutching a bottle of poison. She was screaming/l would rather die this way than that!‘ When the hoax was revealed the next day, the name of Orson Welles became world-famous.</a:t>
            </a:r>
          </a:p>
        </p:txBody>
      </p:sp>
      <p:pic>
        <p:nvPicPr>
          <p:cNvPr id="4" name="Picture 2" descr="https://i.kinja-img.com/gawker-media/image/upload/s--2l-77FbQ--/c_scale,fl_progressive,q_80,w_800/149713619721676803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92060" y="0"/>
            <a:ext cx="3799940" cy="2113717"/>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http://i.stack.imgur.com/vpIP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67992" y="2138361"/>
            <a:ext cx="3724008" cy="254317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mage result for war of the worlds radio broadcast 193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67992" y="4706180"/>
            <a:ext cx="3964939" cy="24780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46535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95251"/>
          </a:xfrm>
        </p:spPr>
        <p:txBody>
          <a:bodyPr/>
          <a:lstStyle/>
          <a:p>
            <a:r>
              <a:rPr lang="en-US" b="1" u="sng" dirty="0"/>
              <a:t>Radio Script task </a:t>
            </a:r>
            <a:endParaRPr lang="en-GB" b="1" u="sng" dirty="0"/>
          </a:p>
        </p:txBody>
      </p:sp>
      <p:sp>
        <p:nvSpPr>
          <p:cNvPr id="3" name="Content Placeholder 2"/>
          <p:cNvSpPr>
            <a:spLocks noGrp="1"/>
          </p:cNvSpPr>
          <p:nvPr>
            <p:ph idx="1"/>
          </p:nvPr>
        </p:nvSpPr>
        <p:spPr>
          <a:xfrm>
            <a:off x="677334" y="1404851"/>
            <a:ext cx="7704666" cy="4636511"/>
          </a:xfrm>
        </p:spPr>
        <p:txBody>
          <a:bodyPr>
            <a:noAutofit/>
          </a:bodyPr>
          <a:lstStyle/>
          <a:p>
            <a:pPr marL="0" indent="0">
              <a:buNone/>
            </a:pPr>
            <a:r>
              <a:rPr lang="en-GB" sz="2400" dirty="0"/>
              <a:t>You are going to write the opening to a radio script similar to that of Orson Welles. Set it in Dundee or any other city/town in 2020 and make the invasion sound realistic for a British audience. </a:t>
            </a:r>
          </a:p>
          <a:p>
            <a:pPr marL="0" indent="0">
              <a:buNone/>
            </a:pPr>
            <a:r>
              <a:rPr lang="en-GB" sz="2400" dirty="0"/>
              <a:t>You will need to think about the following if you are to convince a modern audience that a Martian invasion is actually taking place:</a:t>
            </a:r>
          </a:p>
          <a:p>
            <a:pPr marL="0" indent="0">
              <a:buNone/>
            </a:pPr>
            <a:r>
              <a:rPr lang="en-GB" sz="2400" dirty="0"/>
              <a:t>• what is to be said?</a:t>
            </a:r>
          </a:p>
          <a:p>
            <a:pPr marL="0" indent="0">
              <a:buNone/>
            </a:pPr>
            <a:r>
              <a:rPr lang="en-GB" sz="2400" dirty="0"/>
              <a:t>• who is to say it?</a:t>
            </a:r>
          </a:p>
          <a:p>
            <a:pPr marL="0" indent="0">
              <a:buNone/>
            </a:pPr>
            <a:r>
              <a:rPr lang="en-GB" sz="2400" dirty="0"/>
              <a:t>• will you use interviews, journalists' reports, or both?</a:t>
            </a:r>
          </a:p>
          <a:p>
            <a:pPr marL="0" indent="0">
              <a:buNone/>
            </a:pPr>
            <a:r>
              <a:rPr lang="en-GB" sz="2400" dirty="0"/>
              <a:t>Example on the next slide </a:t>
            </a:r>
          </a:p>
        </p:txBody>
      </p:sp>
      <p:pic>
        <p:nvPicPr>
          <p:cNvPr id="4100" name="Picture 4" descr="https://s-media-cache-ak0.pinimg.com/564x/dd/a2/4f/dda24ff0ca7d6ce0248afc547526e17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2356" y="193674"/>
            <a:ext cx="3640744" cy="47274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78028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79457-4393-44D8-9D63-A93B61BD3146}"/>
              </a:ext>
            </a:extLst>
          </p:cNvPr>
          <p:cNvSpPr>
            <a:spLocks noGrp="1"/>
          </p:cNvSpPr>
          <p:nvPr>
            <p:ph type="title"/>
          </p:nvPr>
        </p:nvSpPr>
        <p:spPr/>
        <p:txBody>
          <a:bodyPr>
            <a:normAutofit fontScale="90000"/>
          </a:bodyPr>
          <a:lstStyle/>
          <a:p>
            <a:r>
              <a:rPr lang="en-GB" dirty="0"/>
              <a:t>Task success criteria</a:t>
            </a:r>
            <a:br>
              <a:rPr lang="en-GB" dirty="0"/>
            </a:br>
            <a:r>
              <a:rPr lang="en-GB" sz="3100" dirty="0"/>
              <a:t>Write two pages of A4 typed or handwritten </a:t>
            </a:r>
            <a:br>
              <a:rPr lang="en-GB" dirty="0"/>
            </a:br>
            <a:endParaRPr lang="en-GB" dirty="0"/>
          </a:p>
        </p:txBody>
      </p:sp>
      <p:sp>
        <p:nvSpPr>
          <p:cNvPr id="3" name="Content Placeholder 2">
            <a:extLst>
              <a:ext uri="{FF2B5EF4-FFF2-40B4-BE49-F238E27FC236}">
                <a16:creationId xmlns:a16="http://schemas.microsoft.com/office/drawing/2014/main" id="{C15BB6AD-1940-4D0D-B3D7-61679935ACD8}"/>
              </a:ext>
            </a:extLst>
          </p:cNvPr>
          <p:cNvSpPr>
            <a:spLocks noGrp="1"/>
          </p:cNvSpPr>
          <p:nvPr>
            <p:ph idx="1"/>
          </p:nvPr>
        </p:nvSpPr>
        <p:spPr/>
        <p:txBody>
          <a:bodyPr>
            <a:normAutofit/>
          </a:bodyPr>
          <a:lstStyle/>
          <a:p>
            <a:pPr marL="0" indent="0">
              <a:buNone/>
            </a:pPr>
            <a:r>
              <a:rPr lang="en-GB" dirty="0"/>
              <a:t>This is the opening of the radio show </a:t>
            </a:r>
          </a:p>
          <a:p>
            <a:r>
              <a:rPr lang="en-GB" dirty="0"/>
              <a:t>set the scene  </a:t>
            </a:r>
          </a:p>
          <a:p>
            <a:r>
              <a:rPr lang="en-GB" dirty="0"/>
              <a:t>use at least three characters </a:t>
            </a:r>
          </a:p>
          <a:p>
            <a:pPr marL="0" indent="0">
              <a:buNone/>
            </a:pPr>
            <a:r>
              <a:rPr lang="en-GB" dirty="0"/>
              <a:t>When writing a script you should write the person’s name who is talking then a colon. Always put speech inside speech marks.</a:t>
            </a:r>
          </a:p>
          <a:p>
            <a:pPr marL="0" indent="0">
              <a:buNone/>
            </a:pPr>
            <a:r>
              <a:rPr lang="en-GB" dirty="0"/>
              <a:t>e.g.</a:t>
            </a:r>
          </a:p>
          <a:p>
            <a:pPr marL="0" indent="0">
              <a:buNone/>
            </a:pPr>
            <a:r>
              <a:rPr lang="en-GB" dirty="0"/>
              <a:t>Reporter: “It was alive I tell you, alive!” </a:t>
            </a:r>
          </a:p>
          <a:p>
            <a:pPr marL="0" indent="0">
              <a:buNone/>
            </a:pPr>
            <a:r>
              <a:rPr lang="en-GB" dirty="0"/>
              <a:t>Scientist: “The way it moved, writhing and pulling against gravity suggested this was not something we had ever experienced on this planet before.”</a:t>
            </a:r>
          </a:p>
        </p:txBody>
      </p:sp>
    </p:spTree>
    <p:extLst>
      <p:ext uri="{BB962C8B-B14F-4D97-AF65-F5344CB8AC3E}">
        <p14:creationId xmlns:p14="http://schemas.microsoft.com/office/powerpoint/2010/main" val="36870440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54760-B3E3-4124-A5EA-0DE454D299CF}"/>
              </a:ext>
            </a:extLst>
          </p:cNvPr>
          <p:cNvSpPr>
            <a:spLocks noGrp="1"/>
          </p:cNvSpPr>
          <p:nvPr>
            <p:ph type="title"/>
          </p:nvPr>
        </p:nvSpPr>
        <p:spPr>
          <a:xfrm>
            <a:off x="677334" y="609600"/>
            <a:ext cx="8596668" cy="762000"/>
          </a:xfrm>
        </p:spPr>
        <p:txBody>
          <a:bodyPr/>
          <a:lstStyle/>
          <a:p>
            <a:r>
              <a:rPr lang="en-GB" dirty="0"/>
              <a:t>Example radio script</a:t>
            </a:r>
          </a:p>
        </p:txBody>
      </p:sp>
      <p:sp>
        <p:nvSpPr>
          <p:cNvPr id="3" name="Content Placeholder 2">
            <a:extLst>
              <a:ext uri="{FF2B5EF4-FFF2-40B4-BE49-F238E27FC236}">
                <a16:creationId xmlns:a16="http://schemas.microsoft.com/office/drawing/2014/main" id="{1CB9E4A5-80B0-4465-A256-832CF195EC32}"/>
              </a:ext>
            </a:extLst>
          </p:cNvPr>
          <p:cNvSpPr>
            <a:spLocks noGrp="1"/>
          </p:cNvSpPr>
          <p:nvPr>
            <p:ph idx="1"/>
          </p:nvPr>
        </p:nvSpPr>
        <p:spPr>
          <a:xfrm>
            <a:off x="677334" y="1371601"/>
            <a:ext cx="8596668" cy="4669762"/>
          </a:xfrm>
        </p:spPr>
        <p:txBody>
          <a:bodyPr>
            <a:normAutofit lnSpcReduction="10000"/>
          </a:bodyPr>
          <a:lstStyle/>
          <a:p>
            <a:pPr marL="0" indent="0">
              <a:buNone/>
            </a:pPr>
            <a:r>
              <a:rPr lang="en-GB" dirty="0"/>
              <a:t>Reporter: ‘I got the call and drove to the scene as quickly as I could. What met me when I got there was the single most terrifying spectacle I have ever seen. Let me say I have seen plenty in my line of work.</a:t>
            </a:r>
          </a:p>
          <a:p>
            <a:pPr marL="0" indent="0">
              <a:buNone/>
            </a:pPr>
            <a:r>
              <a:rPr lang="en-GB" dirty="0"/>
              <a:t> The sea of spectators had been forced back by some sort of green mist pouring out of the bottom of the spinning metal. I had seen the swirling emerald fog as my car got closer but on closer inspection it appeared to twinkle as if full of glitter. </a:t>
            </a:r>
          </a:p>
          <a:p>
            <a:pPr marL="0" indent="0">
              <a:buNone/>
            </a:pPr>
            <a:r>
              <a:rPr lang="en-GB" dirty="0"/>
              <a:t>I couldn’t help but wonder why so many people were trying to get closer but again, a closer look revealed less a group of spectators, but rather a vacant army pushing forward like zombies. </a:t>
            </a:r>
          </a:p>
          <a:p>
            <a:pPr marL="0" indent="0">
              <a:buNone/>
            </a:pPr>
            <a:r>
              <a:rPr lang="en-GB" dirty="0"/>
              <a:t>Frantically I decided the scoop was less important than my safety. I turned swiftly and ran faster than ever before. </a:t>
            </a:r>
          </a:p>
          <a:p>
            <a:pPr marL="0" indent="0">
              <a:buNone/>
            </a:pPr>
            <a:r>
              <a:rPr lang="en-GB" b="1" u="sng" dirty="0"/>
              <a:t>Orson Welles full radio script is available here: </a:t>
            </a:r>
          </a:p>
          <a:p>
            <a:pPr marL="0" indent="0">
              <a:buNone/>
            </a:pPr>
            <a:r>
              <a:rPr lang="en-GB" dirty="0">
                <a:hlinkClick r:id="rId2"/>
              </a:rPr>
              <a:t>https://casn.berkeley.edu/wp-content/uploads/resource_files/War_of_Worlds_script.pdf</a:t>
            </a:r>
            <a:r>
              <a:rPr lang="en-GB" dirty="0"/>
              <a:t> </a:t>
            </a:r>
          </a:p>
        </p:txBody>
      </p:sp>
    </p:spTree>
    <p:extLst>
      <p:ext uri="{BB962C8B-B14F-4D97-AF65-F5344CB8AC3E}">
        <p14:creationId xmlns:p14="http://schemas.microsoft.com/office/powerpoint/2010/main" val="11182251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DA342-763F-4C1D-AF65-4C1BCFB2BE70}"/>
              </a:ext>
            </a:extLst>
          </p:cNvPr>
          <p:cNvSpPr>
            <a:spLocks noGrp="1"/>
          </p:cNvSpPr>
          <p:nvPr>
            <p:ph type="title"/>
          </p:nvPr>
        </p:nvSpPr>
        <p:spPr/>
        <p:txBody>
          <a:bodyPr/>
          <a:lstStyle/>
          <a:p>
            <a:r>
              <a:rPr lang="en-GB" dirty="0"/>
              <a:t>‘The War of the Worlds’ -A musical adaptation </a:t>
            </a:r>
          </a:p>
        </p:txBody>
      </p:sp>
      <p:sp>
        <p:nvSpPr>
          <p:cNvPr id="3" name="Content Placeholder 2">
            <a:extLst>
              <a:ext uri="{FF2B5EF4-FFF2-40B4-BE49-F238E27FC236}">
                <a16:creationId xmlns:a16="http://schemas.microsoft.com/office/drawing/2014/main" id="{407AE9CA-06C9-4B33-A858-9B472C30A16D}"/>
              </a:ext>
            </a:extLst>
          </p:cNvPr>
          <p:cNvSpPr>
            <a:spLocks noGrp="1"/>
          </p:cNvSpPr>
          <p:nvPr>
            <p:ph idx="1"/>
          </p:nvPr>
        </p:nvSpPr>
        <p:spPr>
          <a:xfrm>
            <a:off x="677334" y="2177935"/>
            <a:ext cx="8596668" cy="3863427"/>
          </a:xfrm>
        </p:spPr>
        <p:txBody>
          <a:bodyPr/>
          <a:lstStyle/>
          <a:p>
            <a:r>
              <a:rPr lang="en-GB" dirty="0"/>
              <a:t>In 1978 composer and musician Jeff Wayne created a musical version of ‘ The War of the Worlds’ </a:t>
            </a:r>
          </a:p>
          <a:p>
            <a:r>
              <a:rPr lang="en-GB" dirty="0"/>
              <a:t>Full soundtrack here </a:t>
            </a:r>
            <a:r>
              <a:rPr lang="en-GB" dirty="0">
                <a:hlinkClick r:id="rId2"/>
              </a:rPr>
              <a:t>https://www.youtube.com/watch?v=6fnPn9Xr7fI</a:t>
            </a:r>
            <a:endParaRPr lang="en-GB" dirty="0"/>
          </a:p>
          <a:p>
            <a:r>
              <a:rPr lang="en-GB" dirty="0"/>
              <a:t>Listen to the first song at least – you may recognise it as it is used widely in popular culture </a:t>
            </a:r>
          </a:p>
          <a:p>
            <a:endParaRPr lang="en-GB" dirty="0"/>
          </a:p>
          <a:p>
            <a:r>
              <a:rPr lang="en-GB" dirty="0"/>
              <a:t>The album has sold over 15 million copies and has spawned:</a:t>
            </a:r>
          </a:p>
          <a:p>
            <a:r>
              <a:rPr lang="en-GB" dirty="0"/>
              <a:t>A stage show </a:t>
            </a:r>
          </a:p>
          <a:p>
            <a:r>
              <a:rPr lang="en-GB" dirty="0"/>
              <a:t>An arena tour</a:t>
            </a:r>
          </a:p>
          <a:p>
            <a:r>
              <a:rPr lang="en-GB" dirty="0"/>
              <a:t>Computer games</a:t>
            </a:r>
          </a:p>
          <a:p>
            <a:endParaRPr lang="en-GB" dirty="0"/>
          </a:p>
        </p:txBody>
      </p:sp>
    </p:spTree>
    <p:extLst>
      <p:ext uri="{BB962C8B-B14F-4D97-AF65-F5344CB8AC3E}">
        <p14:creationId xmlns:p14="http://schemas.microsoft.com/office/powerpoint/2010/main" val="35764603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66ECE-9ED0-4CBE-AFBC-EF1E13E386B6}"/>
              </a:ext>
            </a:extLst>
          </p:cNvPr>
          <p:cNvSpPr>
            <a:spLocks noGrp="1"/>
          </p:cNvSpPr>
          <p:nvPr>
            <p:ph type="title"/>
          </p:nvPr>
        </p:nvSpPr>
        <p:spPr/>
        <p:txBody>
          <a:bodyPr/>
          <a:lstStyle/>
          <a:p>
            <a:r>
              <a:rPr lang="en-GB" dirty="0"/>
              <a:t>Further reading </a:t>
            </a:r>
          </a:p>
        </p:txBody>
      </p:sp>
      <p:sp>
        <p:nvSpPr>
          <p:cNvPr id="3" name="Content Placeholder 2">
            <a:extLst>
              <a:ext uri="{FF2B5EF4-FFF2-40B4-BE49-F238E27FC236}">
                <a16:creationId xmlns:a16="http://schemas.microsoft.com/office/drawing/2014/main" id="{15C4C10C-7C06-442D-8DF3-5CF761C3EBE6}"/>
              </a:ext>
            </a:extLst>
          </p:cNvPr>
          <p:cNvSpPr>
            <a:spLocks noGrp="1"/>
          </p:cNvSpPr>
          <p:nvPr>
            <p:ph idx="1"/>
          </p:nvPr>
        </p:nvSpPr>
        <p:spPr/>
        <p:txBody>
          <a:bodyPr/>
          <a:lstStyle/>
          <a:p>
            <a:r>
              <a:rPr lang="en-GB" dirty="0"/>
              <a:t>The full version of the H.G. Wells novel is available here </a:t>
            </a:r>
          </a:p>
          <a:p>
            <a:pPr marL="0" indent="0">
              <a:buNone/>
            </a:pPr>
            <a:r>
              <a:rPr lang="en-GB" dirty="0">
                <a:hlinkClick r:id="rId2"/>
              </a:rPr>
              <a:t>https://www.fourmilab.ch/etexts/www/warworlds/b1c2.html</a:t>
            </a:r>
            <a:endParaRPr lang="en-GB" dirty="0"/>
          </a:p>
          <a:p>
            <a:pPr marL="0" indent="0">
              <a:buNone/>
            </a:pPr>
            <a:endParaRPr lang="en-GB" dirty="0"/>
          </a:p>
          <a:p>
            <a:pPr marL="0" indent="0">
              <a:buNone/>
            </a:pPr>
            <a:r>
              <a:rPr lang="en-GB" dirty="0"/>
              <a:t>This is a classic and a fantastic book to read at this point of your school journey. </a:t>
            </a:r>
          </a:p>
          <a:p>
            <a:pPr marL="0" indent="0">
              <a:buNone/>
            </a:pPr>
            <a:r>
              <a:rPr lang="en-GB" dirty="0"/>
              <a:t>You may even decide to read more of H.G. Wells!</a:t>
            </a:r>
          </a:p>
          <a:p>
            <a:pPr marL="0" indent="0">
              <a:buNone/>
            </a:pPr>
            <a:endParaRPr lang="en-GB" dirty="0"/>
          </a:p>
          <a:p>
            <a:pPr marL="0" indent="0">
              <a:buNone/>
            </a:pPr>
            <a:r>
              <a:rPr lang="en-GB" dirty="0"/>
              <a:t>Ever heard of ‘The Time Machine’? </a:t>
            </a:r>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1101117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9562" y="609600"/>
            <a:ext cx="6424439" cy="1086196"/>
          </a:xfrm>
        </p:spPr>
        <p:txBody>
          <a:bodyPr>
            <a:normAutofit fontScale="90000"/>
          </a:bodyPr>
          <a:lstStyle/>
          <a:p>
            <a:r>
              <a:rPr lang="en-GB" b="1" u="sng" dirty="0"/>
              <a:t>‘The War of the Worlds’ Historical and cultural context -</a:t>
            </a:r>
            <a:r>
              <a:rPr lang="en-GB" sz="2000" dirty="0"/>
              <a:t>look up the underlined words and write down their definitions</a:t>
            </a:r>
          </a:p>
        </p:txBody>
      </p:sp>
      <p:pic>
        <p:nvPicPr>
          <p:cNvPr id="2050" name="Picture 2" descr="http://cdn.shopify.com/s/files/1/0372/1861/files/blog_waroftheworldsbookcover.jpg?1882"/>
          <p:cNvPicPr>
            <a:picLocks noChangeAspect="1" noChangeArrowheads="1"/>
          </p:cNvPicPr>
          <p:nvPr/>
        </p:nvPicPr>
        <p:blipFill rotWithShape="1">
          <a:blip r:embed="rId2">
            <a:extLst>
              <a:ext uri="{28A0092B-C50C-407E-A947-70E740481C1C}">
                <a14:useLocalDpi xmlns:a14="http://schemas.microsoft.com/office/drawing/2010/main" val="0"/>
              </a:ext>
            </a:extLst>
          </a:blip>
          <a:srcRect r="3" b="21841"/>
          <a:stretch/>
        </p:blipFill>
        <p:spPr bwMode="auto">
          <a:xfrm>
            <a:off x="20" y="10"/>
            <a:ext cx="2079180" cy="2621135"/>
          </a:xfrm>
          <a:custGeom>
            <a:avLst/>
            <a:gdLst/>
            <a:ahLst/>
            <a:cxnLst/>
            <a:rect l="l" t="t" r="r" b="b"/>
            <a:pathLst>
              <a:path w="2079200" h="2621145">
                <a:moveTo>
                  <a:pt x="0" y="0"/>
                </a:moveTo>
                <a:lnTo>
                  <a:pt x="1674254" y="0"/>
                </a:lnTo>
                <a:lnTo>
                  <a:pt x="2079200" y="2621145"/>
                </a:lnTo>
                <a:lnTo>
                  <a:pt x="0" y="2621145"/>
                </a:lnTo>
                <a:close/>
              </a:path>
            </a:pathLst>
          </a:custGeom>
          <a:noFill/>
          <a:extLst>
            <a:ext uri="{909E8E84-426E-40DD-AFC4-6F175D3DCCD1}">
              <a14:hiddenFill xmlns:a14="http://schemas.microsoft.com/office/drawing/2010/main">
                <a:solidFill>
                  <a:srgbClr val="FFFFFF"/>
                </a:solidFill>
              </a14:hiddenFill>
            </a:ext>
          </a:extLst>
        </p:spPr>
      </p:pic>
      <p:pic>
        <p:nvPicPr>
          <p:cNvPr id="6" name="Picture 2" descr="https://i.kinja-img.com/gawker-media/image/upload/s--2l-77FbQ--/c_scale,fl_progressive,q_80,w_800/1497136197216768039.jpg"/>
          <p:cNvPicPr>
            <a:picLocks noChangeAspect="1" noChangeArrowheads="1"/>
          </p:cNvPicPr>
          <p:nvPr/>
        </p:nvPicPr>
        <p:blipFill rotWithShape="1">
          <a:blip r:embed="rId3">
            <a:extLst>
              <a:ext uri="{28A0092B-C50C-407E-A947-70E740481C1C}">
                <a14:useLocalDpi xmlns:a14="http://schemas.microsoft.com/office/drawing/2010/main" val="0"/>
              </a:ext>
            </a:extLst>
          </a:blip>
          <a:srcRect l="35102" r="29005"/>
          <a:stretch/>
        </p:blipFill>
        <p:spPr bwMode="auto">
          <a:xfrm>
            <a:off x="20" y="2621145"/>
            <a:ext cx="2734036" cy="4246584"/>
          </a:xfrm>
          <a:custGeom>
            <a:avLst/>
            <a:gdLst/>
            <a:ahLst/>
            <a:cxnLst/>
            <a:rect l="l" t="t" r="r" b="b"/>
            <a:pathLst>
              <a:path w="2734056" h="4246584">
                <a:moveTo>
                  <a:pt x="0" y="0"/>
                </a:moveTo>
                <a:lnTo>
                  <a:pt x="2079200" y="0"/>
                </a:lnTo>
                <a:lnTo>
                  <a:pt x="2734056" y="4238772"/>
                </a:lnTo>
                <a:lnTo>
                  <a:pt x="2734056" y="4246584"/>
                </a:lnTo>
                <a:lnTo>
                  <a:pt x="461457" y="4246584"/>
                </a:lnTo>
                <a:lnTo>
                  <a:pt x="0" y="1518838"/>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2849562" y="2160589"/>
            <a:ext cx="6424439" cy="4398153"/>
          </a:xfrm>
        </p:spPr>
        <p:txBody>
          <a:bodyPr>
            <a:normAutofit/>
          </a:bodyPr>
          <a:lstStyle/>
          <a:p>
            <a:pPr marL="0" indent="0">
              <a:lnSpc>
                <a:spcPct val="90000"/>
              </a:lnSpc>
              <a:buNone/>
            </a:pPr>
            <a:r>
              <a:rPr lang="en-GB" dirty="0"/>
              <a:t>1898 the British Empire was the most </a:t>
            </a:r>
            <a:r>
              <a:rPr lang="en-GB" u="sng" dirty="0"/>
              <a:t>dominant colonial power</a:t>
            </a:r>
            <a:r>
              <a:rPr lang="en-GB" dirty="0"/>
              <a:t> on earth. London was its political centre, making it a natural starting point for an imagined alien invasion.</a:t>
            </a:r>
          </a:p>
          <a:p>
            <a:pPr marL="0" indent="0">
              <a:lnSpc>
                <a:spcPct val="90000"/>
              </a:lnSpc>
              <a:buNone/>
            </a:pPr>
            <a:r>
              <a:rPr lang="en-GB" dirty="0"/>
              <a:t>Towards the end of the 19th century a very real fear developed that the turn of the century would be the ‘end of the age’ and the </a:t>
            </a:r>
            <a:r>
              <a:rPr lang="en-GB" u="sng" dirty="0"/>
              <a:t>apocalypse</a:t>
            </a:r>
            <a:r>
              <a:rPr lang="en-GB" dirty="0"/>
              <a:t> would begin. </a:t>
            </a:r>
          </a:p>
          <a:p>
            <a:pPr marL="0" indent="0">
              <a:lnSpc>
                <a:spcPct val="90000"/>
              </a:lnSpc>
              <a:buNone/>
            </a:pPr>
            <a:r>
              <a:rPr lang="en-GB" dirty="0"/>
              <a:t>There was also a fear of </a:t>
            </a:r>
            <a:r>
              <a:rPr lang="en-GB" u="sng" dirty="0"/>
              <a:t>mass immigration </a:t>
            </a:r>
            <a:r>
              <a:rPr lang="en-GB" dirty="0"/>
              <a:t>due to </a:t>
            </a:r>
            <a:r>
              <a:rPr lang="en-GB" u="sng" dirty="0"/>
              <a:t>colonialism.</a:t>
            </a:r>
          </a:p>
          <a:p>
            <a:pPr marL="0" indent="0">
              <a:lnSpc>
                <a:spcPct val="90000"/>
              </a:lnSpc>
              <a:buNone/>
            </a:pPr>
            <a:r>
              <a:rPr lang="en-GB" dirty="0"/>
              <a:t>HG Wells used his own experiences in the novel and explored fear of the unknown, </a:t>
            </a:r>
            <a:r>
              <a:rPr lang="en-GB" u="sng" dirty="0"/>
              <a:t>paranoia</a:t>
            </a:r>
            <a:r>
              <a:rPr lang="en-GB" dirty="0"/>
              <a:t> and the possibility of the world ending. He also used the novel to explore his own </a:t>
            </a:r>
            <a:r>
              <a:rPr lang="en-GB" u="sng" dirty="0"/>
              <a:t>misgivings</a:t>
            </a:r>
            <a:r>
              <a:rPr lang="en-GB" dirty="0"/>
              <a:t> about </a:t>
            </a:r>
            <a:r>
              <a:rPr lang="en-GB" u="sng" dirty="0"/>
              <a:t>imperialism</a:t>
            </a:r>
            <a:r>
              <a:rPr lang="en-GB" dirty="0"/>
              <a:t> and explore how easily </a:t>
            </a:r>
            <a:r>
              <a:rPr lang="en-GB" u="sng" dirty="0"/>
              <a:t>civilisation</a:t>
            </a:r>
            <a:r>
              <a:rPr lang="en-GB" dirty="0"/>
              <a:t> can break down when faced with a seemingly unbeatable </a:t>
            </a:r>
            <a:r>
              <a:rPr lang="en-GB" u="sng" dirty="0"/>
              <a:t>adversary</a:t>
            </a:r>
            <a:r>
              <a:rPr lang="en-GB" dirty="0"/>
              <a:t>.</a:t>
            </a:r>
          </a:p>
        </p:txBody>
      </p:sp>
      <p:sp>
        <p:nvSpPr>
          <p:cNvPr id="5" name="TextBox 4"/>
          <p:cNvSpPr txBox="1"/>
          <p:nvPr/>
        </p:nvSpPr>
        <p:spPr>
          <a:xfrm>
            <a:off x="1028700" y="6261100"/>
            <a:ext cx="184731" cy="369332"/>
          </a:xfrm>
          <a:prstGeom prst="rect">
            <a:avLst/>
          </a:prstGeom>
          <a:noFill/>
        </p:spPr>
        <p:txBody>
          <a:bodyPr wrap="none" rtlCol="0">
            <a:spAutoFit/>
          </a:bodyPr>
          <a:lstStyle/>
          <a:p>
            <a:endParaRPr lang="en-GB" dirty="0"/>
          </a:p>
        </p:txBody>
      </p:sp>
    </p:spTree>
    <p:extLst>
      <p:ext uri="{BB962C8B-B14F-4D97-AF65-F5344CB8AC3E}">
        <p14:creationId xmlns:p14="http://schemas.microsoft.com/office/powerpoint/2010/main" val="392113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49562" y="609600"/>
            <a:ext cx="6424439" cy="1320800"/>
          </a:xfrm>
        </p:spPr>
        <p:txBody>
          <a:bodyPr>
            <a:normAutofit/>
          </a:bodyPr>
          <a:lstStyle/>
          <a:p>
            <a:r>
              <a:rPr lang="en-US" b="1" u="sng" dirty="0"/>
              <a:t>‘War of the Worlds’ </a:t>
            </a:r>
            <a:br>
              <a:rPr lang="en-US" b="1" u="sng" dirty="0"/>
            </a:br>
            <a:r>
              <a:rPr lang="en-US" b="1" u="sng" dirty="0"/>
              <a:t>by </a:t>
            </a:r>
            <a:r>
              <a:rPr lang="en-US" b="1" u="sng" dirty="0" err="1"/>
              <a:t>HG.Wells</a:t>
            </a:r>
            <a:r>
              <a:rPr lang="en-US" b="1" u="sng" dirty="0"/>
              <a:t>  </a:t>
            </a:r>
            <a:endParaRPr lang="en-GB" b="1" u="sng" dirty="0"/>
          </a:p>
        </p:txBody>
      </p:sp>
      <p:pic>
        <p:nvPicPr>
          <p:cNvPr id="2050" name="Picture 2" descr="http://cdn.shopify.com/s/files/1/0372/1861/files/blog_waroftheworldsbookcover.jpg?1882"/>
          <p:cNvPicPr>
            <a:picLocks noChangeAspect="1" noChangeArrowheads="1"/>
          </p:cNvPicPr>
          <p:nvPr/>
        </p:nvPicPr>
        <p:blipFill rotWithShape="1">
          <a:blip r:embed="rId2">
            <a:extLst>
              <a:ext uri="{28A0092B-C50C-407E-A947-70E740481C1C}">
                <a14:useLocalDpi xmlns:a14="http://schemas.microsoft.com/office/drawing/2010/main" val="0"/>
              </a:ext>
            </a:extLst>
          </a:blip>
          <a:srcRect r="3" b="21841"/>
          <a:stretch/>
        </p:blipFill>
        <p:spPr bwMode="auto">
          <a:xfrm>
            <a:off x="20" y="10"/>
            <a:ext cx="2079180" cy="2621135"/>
          </a:xfrm>
          <a:custGeom>
            <a:avLst/>
            <a:gdLst/>
            <a:ahLst/>
            <a:cxnLst/>
            <a:rect l="l" t="t" r="r" b="b"/>
            <a:pathLst>
              <a:path w="2079200" h="2621145">
                <a:moveTo>
                  <a:pt x="0" y="0"/>
                </a:moveTo>
                <a:lnTo>
                  <a:pt x="1674254" y="0"/>
                </a:lnTo>
                <a:lnTo>
                  <a:pt x="2079200" y="2621145"/>
                </a:lnTo>
                <a:lnTo>
                  <a:pt x="0" y="2621145"/>
                </a:lnTo>
                <a:close/>
              </a:path>
            </a:pathLst>
          </a:custGeom>
          <a:noFill/>
          <a:extLst>
            <a:ext uri="{909E8E84-426E-40DD-AFC4-6F175D3DCCD1}">
              <a14:hiddenFill xmlns:a14="http://schemas.microsoft.com/office/drawing/2010/main">
                <a:solidFill>
                  <a:srgbClr val="FFFFFF"/>
                </a:solidFill>
              </a14:hiddenFill>
            </a:ext>
          </a:extLst>
        </p:spPr>
      </p:pic>
      <p:pic>
        <p:nvPicPr>
          <p:cNvPr id="6" name="Picture 2" descr="https://i.kinja-img.com/gawker-media/image/upload/s--2l-77FbQ--/c_scale,fl_progressive,q_80,w_800/1497136197216768039.jpg"/>
          <p:cNvPicPr>
            <a:picLocks noChangeAspect="1" noChangeArrowheads="1"/>
          </p:cNvPicPr>
          <p:nvPr/>
        </p:nvPicPr>
        <p:blipFill rotWithShape="1">
          <a:blip r:embed="rId3">
            <a:extLst>
              <a:ext uri="{28A0092B-C50C-407E-A947-70E740481C1C}">
                <a14:useLocalDpi xmlns:a14="http://schemas.microsoft.com/office/drawing/2010/main" val="0"/>
              </a:ext>
            </a:extLst>
          </a:blip>
          <a:srcRect l="35102" r="29005"/>
          <a:stretch/>
        </p:blipFill>
        <p:spPr bwMode="auto">
          <a:xfrm>
            <a:off x="20" y="2621145"/>
            <a:ext cx="2734036" cy="4246584"/>
          </a:xfrm>
          <a:custGeom>
            <a:avLst/>
            <a:gdLst/>
            <a:ahLst/>
            <a:cxnLst/>
            <a:rect l="l" t="t" r="r" b="b"/>
            <a:pathLst>
              <a:path w="2734056" h="4246584">
                <a:moveTo>
                  <a:pt x="0" y="0"/>
                </a:moveTo>
                <a:lnTo>
                  <a:pt x="2079200" y="0"/>
                </a:lnTo>
                <a:lnTo>
                  <a:pt x="2734056" y="4238772"/>
                </a:lnTo>
                <a:lnTo>
                  <a:pt x="2734056" y="4246584"/>
                </a:lnTo>
                <a:lnTo>
                  <a:pt x="461457" y="4246584"/>
                </a:lnTo>
                <a:lnTo>
                  <a:pt x="0" y="1518838"/>
                </a:lnTo>
                <a:close/>
              </a:path>
            </a:pathLst>
          </a:custGeom>
          <a:noFill/>
          <a:extLst>
            <a:ext uri="{909E8E84-426E-40DD-AFC4-6F175D3DCCD1}">
              <a14:hiddenFill xmlns:a14="http://schemas.microsoft.com/office/drawing/2010/main">
                <a:solidFill>
                  <a:srgbClr val="FFFFFF"/>
                </a:solidFill>
              </a14:hiddenFill>
            </a:ext>
          </a:extLst>
        </p:spPr>
      </p:pic>
      <p:cxnSp>
        <p:nvCxnSpPr>
          <p:cNvPr id="71" name="Straight Connector 70">
            <a:extLst>
              <a:ext uri="{FF2B5EF4-FFF2-40B4-BE49-F238E27FC236}">
                <a16:creationId xmlns:a16="http://schemas.microsoft.com/office/drawing/2014/main" id="{5489E6EA-1666-469C-A29B-D5F2247B706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 y="2621146"/>
            <a:ext cx="207568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3" name="Isosceles Triangle 8">
            <a:extLst>
              <a:ext uri="{FF2B5EF4-FFF2-40B4-BE49-F238E27FC236}">
                <a16:creationId xmlns:a16="http://schemas.microsoft.com/office/drawing/2014/main" id="{2C955C50-171D-4163-85E9-954BD6DC1E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1"/>
            <a:ext cx="476655"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p:cNvSpPr>
            <a:spLocks noGrp="1"/>
          </p:cNvSpPr>
          <p:nvPr>
            <p:ph idx="1"/>
          </p:nvPr>
        </p:nvSpPr>
        <p:spPr>
          <a:xfrm>
            <a:off x="2849562" y="2160589"/>
            <a:ext cx="6424439" cy="4398153"/>
          </a:xfrm>
        </p:spPr>
        <p:txBody>
          <a:bodyPr>
            <a:normAutofit/>
          </a:bodyPr>
          <a:lstStyle/>
          <a:p>
            <a:pPr marL="0" indent="0">
              <a:lnSpc>
                <a:spcPct val="90000"/>
              </a:lnSpc>
              <a:buNone/>
            </a:pPr>
            <a:r>
              <a:rPr lang="en-GB" dirty="0"/>
              <a:t>H. G. Wells’, 1898 novel </a:t>
            </a:r>
            <a:r>
              <a:rPr lang="en-GB" i="1" dirty="0"/>
              <a:t>The War of the Worlds</a:t>
            </a:r>
            <a:r>
              <a:rPr lang="en-GB" dirty="0"/>
              <a:t> (about a devastating alien invasion on Earth) is often viewed as the best science fiction adventure novel of all time. It has been published continuously for over 100 years!</a:t>
            </a:r>
          </a:p>
          <a:p>
            <a:pPr marL="0" indent="0">
              <a:lnSpc>
                <a:spcPct val="90000"/>
              </a:lnSpc>
              <a:buNone/>
            </a:pPr>
            <a:r>
              <a:rPr lang="en-GB" dirty="0"/>
              <a:t>Actor and director Orson Welles brought back the frightening story for a 1938 radio broadcast. It was narrated by Welles as a real news bulletin. It led to widespread panic as listeners thought the Martian invasion was real. People abandoned their homes and fled the cities. Imagine how scared they must have been. </a:t>
            </a:r>
          </a:p>
          <a:p>
            <a:pPr marL="0" indent="0">
              <a:lnSpc>
                <a:spcPct val="90000"/>
              </a:lnSpc>
              <a:buNone/>
            </a:pPr>
            <a:r>
              <a:rPr lang="en-GB" i="1" dirty="0"/>
              <a:t>The War of the Worlds</a:t>
            </a:r>
            <a:r>
              <a:rPr lang="en-GB" dirty="0"/>
              <a:t> has been adapted dozens of times, most popularly by Steven Spielberg in a 2005 film starring Tom Cruise. But the book itself lives on in the imaginations of readers everywhere.</a:t>
            </a:r>
          </a:p>
        </p:txBody>
      </p:sp>
      <p:sp>
        <p:nvSpPr>
          <p:cNvPr id="5" name="TextBox 4"/>
          <p:cNvSpPr txBox="1"/>
          <p:nvPr/>
        </p:nvSpPr>
        <p:spPr>
          <a:xfrm>
            <a:off x="1028700" y="6261100"/>
            <a:ext cx="184731" cy="369332"/>
          </a:xfrm>
          <a:prstGeom prst="rect">
            <a:avLst/>
          </a:prstGeom>
          <a:noFill/>
        </p:spPr>
        <p:txBody>
          <a:bodyPr wrap="none" rtlCol="0">
            <a:spAutoFit/>
          </a:bodyPr>
          <a:lstStyle/>
          <a:p>
            <a:endParaRPr lang="en-GB" dirty="0"/>
          </a:p>
        </p:txBody>
      </p:sp>
    </p:spTree>
    <p:extLst>
      <p:ext uri="{BB962C8B-B14F-4D97-AF65-F5344CB8AC3E}">
        <p14:creationId xmlns:p14="http://schemas.microsoft.com/office/powerpoint/2010/main" val="3406618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82DC3-CDAA-4F25-86F5-1FE0A79BF485}"/>
              </a:ext>
            </a:extLst>
          </p:cNvPr>
          <p:cNvSpPr>
            <a:spLocks noGrp="1"/>
          </p:cNvSpPr>
          <p:nvPr>
            <p:ph type="title"/>
          </p:nvPr>
        </p:nvSpPr>
        <p:spPr>
          <a:xfrm>
            <a:off x="672310" y="609600"/>
            <a:ext cx="4419825" cy="1320800"/>
          </a:xfrm>
        </p:spPr>
        <p:txBody>
          <a:bodyPr>
            <a:normAutofit/>
          </a:bodyPr>
          <a:lstStyle/>
          <a:p>
            <a:r>
              <a:rPr lang="en-GB" dirty="0"/>
              <a:t>Research time!</a:t>
            </a:r>
          </a:p>
        </p:txBody>
      </p:sp>
      <p:sp>
        <p:nvSpPr>
          <p:cNvPr id="22" name="Isosceles Triangle 8">
            <a:extLst>
              <a:ext uri="{FF2B5EF4-FFF2-40B4-BE49-F238E27FC236}">
                <a16:creationId xmlns:a16="http://schemas.microsoft.com/office/drawing/2014/main" id="{EE39071A-113D-481B-AB45-7DCAD50B01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1"/>
            <a:ext cx="476655"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9" name="Content Placeholder 18">
            <a:extLst>
              <a:ext uri="{FF2B5EF4-FFF2-40B4-BE49-F238E27FC236}">
                <a16:creationId xmlns:a16="http://schemas.microsoft.com/office/drawing/2014/main" id="{83045321-E1FD-4D22-90EB-085D97A3FE45}"/>
              </a:ext>
            </a:extLst>
          </p:cNvPr>
          <p:cNvSpPr>
            <a:spLocks noGrp="1"/>
          </p:cNvSpPr>
          <p:nvPr>
            <p:ph idx="1"/>
          </p:nvPr>
        </p:nvSpPr>
        <p:spPr>
          <a:xfrm>
            <a:off x="677335" y="2160589"/>
            <a:ext cx="4414801" cy="3880773"/>
          </a:xfrm>
        </p:spPr>
        <p:txBody>
          <a:bodyPr>
            <a:normAutofit/>
          </a:bodyPr>
          <a:lstStyle/>
          <a:p>
            <a:r>
              <a:rPr lang="en-US" dirty="0"/>
              <a:t>Now you are in S3 we will ask you to research topics in your own time</a:t>
            </a:r>
          </a:p>
          <a:p>
            <a:r>
              <a:rPr lang="en-US" dirty="0"/>
              <a:t>Let’s start now</a:t>
            </a:r>
          </a:p>
          <a:p>
            <a:r>
              <a:rPr lang="en-US" dirty="0"/>
              <a:t>Before you move on, research more about ‘War of the Worlds’ and how H.G. Wells’ version made an impact and influence popular culture </a:t>
            </a:r>
          </a:p>
          <a:p>
            <a:r>
              <a:rPr lang="en-US" b="1" dirty="0"/>
              <a:t>Note down at least four interesting points</a:t>
            </a:r>
          </a:p>
          <a:p>
            <a:r>
              <a:rPr lang="en-US" b="1" dirty="0"/>
              <a:t>Tip: you could also ask the adults you live with if they know anything</a:t>
            </a:r>
          </a:p>
        </p:txBody>
      </p:sp>
      <p:pic>
        <p:nvPicPr>
          <p:cNvPr id="5" name="Content Placeholder 4" descr="A picture containing sitting, food, computer, table&#10;&#10;Description automatically generated">
            <a:extLst>
              <a:ext uri="{FF2B5EF4-FFF2-40B4-BE49-F238E27FC236}">
                <a16:creationId xmlns:a16="http://schemas.microsoft.com/office/drawing/2014/main" id="{9ED6DB0E-A64F-4F0E-ACEE-9740C379BECE}"/>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r="-4" b="5675"/>
          <a:stretch/>
        </p:blipFill>
        <p:spPr>
          <a:xfrm>
            <a:off x="5320734" y="609599"/>
            <a:ext cx="1859286" cy="2600821"/>
          </a:xfrm>
          <a:prstGeom prst="rect">
            <a:avLst/>
          </a:prstGeom>
        </p:spPr>
      </p:pic>
      <p:pic>
        <p:nvPicPr>
          <p:cNvPr id="14" name="Picture 13" descr="A picture containing sitting, cat&#10;&#10;Description automatically generated">
            <a:extLst>
              <a:ext uri="{FF2B5EF4-FFF2-40B4-BE49-F238E27FC236}">
                <a16:creationId xmlns:a16="http://schemas.microsoft.com/office/drawing/2014/main" id="{813F38DC-38E1-42C8-97D9-75BCF7116E43}"/>
              </a:ext>
            </a:extLst>
          </p:cNvPr>
          <p:cNvPicPr>
            <a:picLocks noChangeAspect="1"/>
          </p:cNvPicPr>
          <p:nvPr/>
        </p:nvPicPr>
        <p:blipFill rotWithShape="1">
          <a:blip r:embed="rId4">
            <a:extLst>
              <a:ext uri="{837473B0-CC2E-450A-ABE3-18F120FF3D39}">
                <a1611:picAttrSrcUrl xmlns:a1611="http://schemas.microsoft.com/office/drawing/2016/11/main" r:id="rId5"/>
              </a:ext>
            </a:extLst>
          </a:blip>
          <a:srcRect t="3945" r="-5" b="1590"/>
          <a:stretch/>
        </p:blipFill>
        <p:spPr>
          <a:xfrm>
            <a:off x="7408619" y="609600"/>
            <a:ext cx="1865379" cy="2600820"/>
          </a:xfrm>
          <a:prstGeom prst="rect">
            <a:avLst/>
          </a:prstGeom>
        </p:spPr>
      </p:pic>
      <p:pic>
        <p:nvPicPr>
          <p:cNvPr id="11" name="Picture 10" descr="A picture containing text, book&#10;&#10;Description automatically generated">
            <a:extLst>
              <a:ext uri="{FF2B5EF4-FFF2-40B4-BE49-F238E27FC236}">
                <a16:creationId xmlns:a16="http://schemas.microsoft.com/office/drawing/2014/main" id="{A72D07A8-589D-4B60-9B2F-7672ACC64BD9}"/>
              </a:ext>
            </a:extLst>
          </p:cNvPr>
          <p:cNvPicPr>
            <a:picLocks noChangeAspect="1"/>
          </p:cNvPicPr>
          <p:nvPr/>
        </p:nvPicPr>
        <p:blipFill rotWithShape="1">
          <a:blip r:embed="rId6">
            <a:extLst>
              <a:ext uri="{837473B0-CC2E-450A-ABE3-18F120FF3D39}">
                <a1611:picAttrSrcUrl xmlns:a1611="http://schemas.microsoft.com/office/drawing/2016/11/main" r:id="rId7"/>
              </a:ext>
            </a:extLst>
          </a:blip>
          <a:srcRect r="-1" b="3137"/>
          <a:stretch/>
        </p:blipFill>
        <p:spPr>
          <a:xfrm>
            <a:off x="5321843" y="3439022"/>
            <a:ext cx="1858178" cy="2589730"/>
          </a:xfrm>
          <a:prstGeom prst="rect">
            <a:avLst/>
          </a:prstGeom>
        </p:spPr>
      </p:pic>
      <p:pic>
        <p:nvPicPr>
          <p:cNvPr id="8" name="Picture 7" descr="A close up of a piece of paper&#10;&#10;Description automatically generated">
            <a:extLst>
              <a:ext uri="{FF2B5EF4-FFF2-40B4-BE49-F238E27FC236}">
                <a16:creationId xmlns:a16="http://schemas.microsoft.com/office/drawing/2014/main" id="{AEB8ECF1-8811-4BA3-920B-EAD3574F725A}"/>
              </a:ext>
            </a:extLst>
          </p:cNvPr>
          <p:cNvPicPr>
            <a:picLocks noChangeAspect="1"/>
          </p:cNvPicPr>
          <p:nvPr/>
        </p:nvPicPr>
        <p:blipFill rotWithShape="1">
          <a:blip r:embed="rId8">
            <a:extLst>
              <a:ext uri="{837473B0-CC2E-450A-ABE3-18F120FF3D39}">
                <a1611:picAttrSrcUrl xmlns:a1611="http://schemas.microsoft.com/office/drawing/2016/11/main" r:id="rId9"/>
              </a:ext>
            </a:extLst>
          </a:blip>
          <a:srcRect t="1380" b="4214"/>
          <a:stretch/>
        </p:blipFill>
        <p:spPr>
          <a:xfrm>
            <a:off x="7408620" y="3439021"/>
            <a:ext cx="1865380" cy="2589731"/>
          </a:xfrm>
          <a:prstGeom prst="rect">
            <a:avLst/>
          </a:prstGeom>
        </p:spPr>
      </p:pic>
      <p:sp>
        <p:nvSpPr>
          <p:cNvPr id="6" name="TextBox 5">
            <a:extLst>
              <a:ext uri="{FF2B5EF4-FFF2-40B4-BE49-F238E27FC236}">
                <a16:creationId xmlns:a16="http://schemas.microsoft.com/office/drawing/2014/main" id="{7CF60F50-EC81-45D9-BC5F-49B4FC891043}"/>
              </a:ext>
            </a:extLst>
          </p:cNvPr>
          <p:cNvSpPr txBox="1"/>
          <p:nvPr/>
        </p:nvSpPr>
        <p:spPr>
          <a:xfrm>
            <a:off x="9665346" y="6870700"/>
            <a:ext cx="2526654" cy="200055"/>
          </a:xfrm>
          <a:prstGeom prst="rect">
            <a:avLst/>
          </a:prstGeom>
          <a:solidFill>
            <a:srgbClr val="000000"/>
          </a:solidFill>
        </p:spPr>
        <p:txBody>
          <a:bodyPr wrap="none" rtlCol="0">
            <a:spAutoFit/>
          </a:bodyPr>
          <a:lstStyle/>
          <a:p>
            <a:pPr algn="r">
              <a:spcAft>
                <a:spcPts val="600"/>
              </a:spcAft>
            </a:pPr>
            <a:r>
              <a:rPr lang="en-GB" sz="700">
                <a:solidFill>
                  <a:srgbClr val="FFFFFF"/>
                </a:solidFill>
                <a:hlinkClick r:id="rId3" tooltip="https://sh.wikipedia.org/wiki/War_of_the_Worlds_(film,_2005)">
                  <a:extLst>
                    <a:ext uri="{A12FA001-AC4F-418D-AE19-62706E023703}">
                      <ahyp:hlinkClr xmlns:ahyp="http://schemas.microsoft.com/office/drawing/2018/hyperlinkcolor" val="tx"/>
                    </a:ext>
                  </a:extLst>
                </a:hlinkClick>
              </a:rPr>
              <a:t>This Photo</a:t>
            </a:r>
            <a:r>
              <a:rPr lang="en-GB" sz="700">
                <a:solidFill>
                  <a:srgbClr val="FFFFFF"/>
                </a:solidFill>
              </a:rPr>
              <a:t> by Unknown Author is licensed under </a:t>
            </a:r>
            <a:r>
              <a:rPr lang="en-GB" sz="700">
                <a:solidFill>
                  <a:srgbClr val="FFFFFF"/>
                </a:solidFill>
                <a:hlinkClick r:id="rId10" tooltip="https://creativecommons.org/licenses/by-sa/3.0/">
                  <a:extLst>
                    <a:ext uri="{A12FA001-AC4F-418D-AE19-62706E023703}">
                      <ahyp:hlinkClr xmlns:ahyp="http://schemas.microsoft.com/office/drawing/2018/hyperlinkcolor" val="tx"/>
                    </a:ext>
                  </a:extLst>
                </a:hlinkClick>
              </a:rPr>
              <a:t>CC BY-SA</a:t>
            </a:r>
            <a:endParaRPr lang="en-GB" sz="700">
              <a:solidFill>
                <a:srgbClr val="FFFFFF"/>
              </a:solidFill>
            </a:endParaRPr>
          </a:p>
        </p:txBody>
      </p:sp>
      <p:sp>
        <p:nvSpPr>
          <p:cNvPr id="9" name="TextBox 8">
            <a:extLst>
              <a:ext uri="{FF2B5EF4-FFF2-40B4-BE49-F238E27FC236}">
                <a16:creationId xmlns:a16="http://schemas.microsoft.com/office/drawing/2014/main" id="{BBF8E6DB-C291-446E-9C3A-3C924C43E2AD}"/>
              </a:ext>
            </a:extLst>
          </p:cNvPr>
          <p:cNvSpPr txBox="1"/>
          <p:nvPr/>
        </p:nvSpPr>
        <p:spPr>
          <a:xfrm>
            <a:off x="7125993" y="6870700"/>
            <a:ext cx="2526653" cy="200055"/>
          </a:xfrm>
          <a:prstGeom prst="rect">
            <a:avLst/>
          </a:prstGeom>
          <a:solidFill>
            <a:srgbClr val="000000"/>
          </a:solidFill>
        </p:spPr>
        <p:txBody>
          <a:bodyPr wrap="none" rtlCol="0">
            <a:spAutoFit/>
          </a:bodyPr>
          <a:lstStyle/>
          <a:p>
            <a:pPr algn="r">
              <a:spcAft>
                <a:spcPts val="600"/>
              </a:spcAft>
            </a:pPr>
            <a:r>
              <a:rPr lang="en-GB" sz="700">
                <a:solidFill>
                  <a:srgbClr val="FFFFFF"/>
                </a:solidFill>
                <a:hlinkClick r:id="rId9" tooltip="https://en.wikipedia.org/wiki/The_War_of_the_Worlds">
                  <a:extLst>
                    <a:ext uri="{A12FA001-AC4F-418D-AE19-62706E023703}">
                      <ahyp:hlinkClr xmlns:ahyp="http://schemas.microsoft.com/office/drawing/2018/hyperlinkcolor" val="tx"/>
                    </a:ext>
                  </a:extLst>
                </a:hlinkClick>
              </a:rPr>
              <a:t>This Photo</a:t>
            </a:r>
            <a:r>
              <a:rPr lang="en-GB" sz="700">
                <a:solidFill>
                  <a:srgbClr val="FFFFFF"/>
                </a:solidFill>
              </a:rPr>
              <a:t> by Unknown Author is licensed under </a:t>
            </a:r>
            <a:r>
              <a:rPr lang="en-GB" sz="700">
                <a:solidFill>
                  <a:srgbClr val="FFFFFF"/>
                </a:solidFill>
                <a:hlinkClick r:id="rId10" tooltip="https://creativecommons.org/licenses/by-sa/3.0/">
                  <a:extLst>
                    <a:ext uri="{A12FA001-AC4F-418D-AE19-62706E023703}">
                      <ahyp:hlinkClr xmlns:ahyp="http://schemas.microsoft.com/office/drawing/2018/hyperlinkcolor" val="tx"/>
                    </a:ext>
                  </a:extLst>
                </a:hlinkClick>
              </a:rPr>
              <a:t>CC BY-SA</a:t>
            </a:r>
            <a:endParaRPr lang="en-GB" sz="700">
              <a:solidFill>
                <a:srgbClr val="FFFFFF"/>
              </a:solidFill>
            </a:endParaRPr>
          </a:p>
        </p:txBody>
      </p:sp>
      <p:sp>
        <p:nvSpPr>
          <p:cNvPr id="12" name="TextBox 11">
            <a:extLst>
              <a:ext uri="{FF2B5EF4-FFF2-40B4-BE49-F238E27FC236}">
                <a16:creationId xmlns:a16="http://schemas.microsoft.com/office/drawing/2014/main" id="{EFA36705-D54A-4BCC-9D23-03FC9A3CBC37}"/>
              </a:ext>
            </a:extLst>
          </p:cNvPr>
          <p:cNvSpPr txBox="1"/>
          <p:nvPr/>
        </p:nvSpPr>
        <p:spPr>
          <a:xfrm>
            <a:off x="4586639" y="6870700"/>
            <a:ext cx="2526654" cy="200055"/>
          </a:xfrm>
          <a:prstGeom prst="rect">
            <a:avLst/>
          </a:prstGeom>
          <a:solidFill>
            <a:srgbClr val="000000"/>
          </a:solidFill>
        </p:spPr>
        <p:txBody>
          <a:bodyPr wrap="none" rtlCol="0">
            <a:spAutoFit/>
          </a:bodyPr>
          <a:lstStyle/>
          <a:p>
            <a:pPr algn="r">
              <a:spcAft>
                <a:spcPts val="600"/>
              </a:spcAft>
            </a:pPr>
            <a:r>
              <a:rPr lang="en-GB" sz="700">
                <a:solidFill>
                  <a:srgbClr val="FFFFFF"/>
                </a:solidFill>
                <a:hlinkClick r:id="rId7" tooltip="https://it.wikipedia.org/wiki/La_guerra_dei_mondi_(romanzo)">
                  <a:extLst>
                    <a:ext uri="{A12FA001-AC4F-418D-AE19-62706E023703}">
                      <ahyp:hlinkClr xmlns:ahyp="http://schemas.microsoft.com/office/drawing/2018/hyperlinkcolor" val="tx"/>
                    </a:ext>
                  </a:extLst>
                </a:hlinkClick>
              </a:rPr>
              <a:t>This Photo</a:t>
            </a:r>
            <a:r>
              <a:rPr lang="en-GB" sz="700">
                <a:solidFill>
                  <a:srgbClr val="FFFFFF"/>
                </a:solidFill>
              </a:rPr>
              <a:t> by Unknown Author is licensed under </a:t>
            </a:r>
            <a:r>
              <a:rPr lang="en-GB" sz="700">
                <a:solidFill>
                  <a:srgbClr val="FFFFFF"/>
                </a:solidFill>
                <a:hlinkClick r:id="rId10" tooltip="https://creativecommons.org/licenses/by-sa/3.0/">
                  <a:extLst>
                    <a:ext uri="{A12FA001-AC4F-418D-AE19-62706E023703}">
                      <ahyp:hlinkClr xmlns:ahyp="http://schemas.microsoft.com/office/drawing/2018/hyperlinkcolor" val="tx"/>
                    </a:ext>
                  </a:extLst>
                </a:hlinkClick>
              </a:rPr>
              <a:t>CC BY-SA</a:t>
            </a:r>
            <a:endParaRPr lang="en-GB" sz="700">
              <a:solidFill>
                <a:srgbClr val="FFFFFF"/>
              </a:solidFill>
            </a:endParaRPr>
          </a:p>
        </p:txBody>
      </p:sp>
      <p:sp>
        <p:nvSpPr>
          <p:cNvPr id="15" name="TextBox 14">
            <a:extLst>
              <a:ext uri="{FF2B5EF4-FFF2-40B4-BE49-F238E27FC236}">
                <a16:creationId xmlns:a16="http://schemas.microsoft.com/office/drawing/2014/main" id="{332324D2-1331-4114-836F-9345AF76BCC1}"/>
              </a:ext>
            </a:extLst>
          </p:cNvPr>
          <p:cNvSpPr txBox="1"/>
          <p:nvPr/>
        </p:nvSpPr>
        <p:spPr>
          <a:xfrm>
            <a:off x="2047286" y="6870700"/>
            <a:ext cx="2526653" cy="200055"/>
          </a:xfrm>
          <a:prstGeom prst="rect">
            <a:avLst/>
          </a:prstGeom>
          <a:solidFill>
            <a:srgbClr val="000000"/>
          </a:solidFill>
        </p:spPr>
        <p:txBody>
          <a:bodyPr wrap="none" rtlCol="0">
            <a:spAutoFit/>
          </a:bodyPr>
          <a:lstStyle/>
          <a:p>
            <a:pPr algn="r">
              <a:spcAft>
                <a:spcPts val="600"/>
              </a:spcAft>
            </a:pPr>
            <a:r>
              <a:rPr lang="en-GB" sz="700">
                <a:solidFill>
                  <a:srgbClr val="FFFFFF"/>
                </a:solidFill>
                <a:hlinkClick r:id="rId5" tooltip="http://kaiju.wikidot.com/wiki:martian">
                  <a:extLst>
                    <a:ext uri="{A12FA001-AC4F-418D-AE19-62706E023703}">
                      <ahyp:hlinkClr xmlns:ahyp="http://schemas.microsoft.com/office/drawing/2018/hyperlinkcolor" val="tx"/>
                    </a:ext>
                  </a:extLst>
                </a:hlinkClick>
              </a:rPr>
              <a:t>This Photo</a:t>
            </a:r>
            <a:r>
              <a:rPr lang="en-GB" sz="700">
                <a:solidFill>
                  <a:srgbClr val="FFFFFF"/>
                </a:solidFill>
              </a:rPr>
              <a:t> by Unknown Author is licensed under </a:t>
            </a:r>
            <a:r>
              <a:rPr lang="en-GB" sz="700">
                <a:solidFill>
                  <a:srgbClr val="FFFFFF"/>
                </a:solidFill>
                <a:hlinkClick r:id="rId10" tooltip="https://creativecommons.org/licenses/by-sa/3.0/">
                  <a:extLst>
                    <a:ext uri="{A12FA001-AC4F-418D-AE19-62706E023703}">
                      <ahyp:hlinkClr xmlns:ahyp="http://schemas.microsoft.com/office/drawing/2018/hyperlinkcolor" val="tx"/>
                    </a:ext>
                  </a:extLst>
                </a:hlinkClick>
              </a:rPr>
              <a:t>CC BY-SA</a:t>
            </a:r>
            <a:endParaRPr lang="en-GB" sz="700">
              <a:solidFill>
                <a:srgbClr val="FFFFFF"/>
              </a:solidFill>
            </a:endParaRPr>
          </a:p>
        </p:txBody>
      </p:sp>
    </p:spTree>
    <p:extLst>
      <p:ext uri="{BB962C8B-B14F-4D97-AF65-F5344CB8AC3E}">
        <p14:creationId xmlns:p14="http://schemas.microsoft.com/office/powerpoint/2010/main" val="1590415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B53C6-C824-40AA-8379-CC2CA14BE64D}"/>
              </a:ext>
            </a:extLst>
          </p:cNvPr>
          <p:cNvSpPr>
            <a:spLocks noGrp="1"/>
          </p:cNvSpPr>
          <p:nvPr>
            <p:ph type="title"/>
          </p:nvPr>
        </p:nvSpPr>
        <p:spPr/>
        <p:txBody>
          <a:bodyPr>
            <a:normAutofit/>
          </a:bodyPr>
          <a:lstStyle/>
          <a:p>
            <a:r>
              <a:rPr lang="en-GB" dirty="0"/>
              <a:t>You are going to read a chapter of the novel called ‘The Cylinder Opens’</a:t>
            </a:r>
          </a:p>
        </p:txBody>
      </p:sp>
      <p:sp>
        <p:nvSpPr>
          <p:cNvPr id="3" name="Content Placeholder 2">
            <a:extLst>
              <a:ext uri="{FF2B5EF4-FFF2-40B4-BE49-F238E27FC236}">
                <a16:creationId xmlns:a16="http://schemas.microsoft.com/office/drawing/2014/main" id="{A870C0C0-2EC8-44A9-9A67-B6F3D15297FE}"/>
              </a:ext>
            </a:extLst>
          </p:cNvPr>
          <p:cNvSpPr>
            <a:spLocks noGrp="1"/>
          </p:cNvSpPr>
          <p:nvPr>
            <p:ph idx="1"/>
          </p:nvPr>
        </p:nvSpPr>
        <p:spPr/>
        <p:txBody>
          <a:bodyPr>
            <a:normAutofit/>
          </a:bodyPr>
          <a:lstStyle/>
          <a:p>
            <a:r>
              <a:rPr lang="en-GB" dirty="0"/>
              <a:t>Read ‘The Cylinder Opens’ on the next few slides</a:t>
            </a:r>
          </a:p>
          <a:p>
            <a:r>
              <a:rPr lang="en-GB" dirty="0"/>
              <a:t>There is also a word document of the chapter in Files </a:t>
            </a:r>
          </a:p>
          <a:p>
            <a:r>
              <a:rPr lang="en-GB" b="1" u="sng" dirty="0"/>
              <a:t>Before reading </a:t>
            </a:r>
            <a:r>
              <a:rPr lang="en-GB" dirty="0"/>
              <a:t>note down what YOU THINK the chapter title suggests? What may have happened? What is going to happen?</a:t>
            </a:r>
          </a:p>
          <a:p>
            <a:r>
              <a:rPr lang="en-GB" b="1" u="sng" dirty="0"/>
              <a:t>Whilst reading </a:t>
            </a:r>
            <a:r>
              <a:rPr lang="en-GB" dirty="0"/>
              <a:t>imagine that you do not live in 2020 when alien invasion films may be exciting to watch but we do not view them as reality </a:t>
            </a:r>
          </a:p>
          <a:p>
            <a:r>
              <a:rPr lang="en-GB" dirty="0"/>
              <a:t>Imagine you live in a time where:</a:t>
            </a:r>
          </a:p>
          <a:p>
            <a:pPr>
              <a:buFont typeface="Arial" panose="020B0604020202020204" pitchFamily="34" charset="0"/>
              <a:buChar char="•"/>
            </a:pPr>
            <a:r>
              <a:rPr lang="en-GB" dirty="0"/>
              <a:t>The science fiction genre is not even a genre yet!</a:t>
            </a:r>
          </a:p>
          <a:p>
            <a:pPr>
              <a:buFont typeface="Arial" panose="020B0604020202020204" pitchFamily="34" charset="0"/>
              <a:buChar char="•"/>
            </a:pPr>
            <a:r>
              <a:rPr lang="en-GB" dirty="0"/>
              <a:t>Modern technology does not exist </a:t>
            </a:r>
          </a:p>
          <a:p>
            <a:pPr>
              <a:buFont typeface="Arial" panose="020B0604020202020204" pitchFamily="34" charset="0"/>
              <a:buChar char="•"/>
            </a:pPr>
            <a:r>
              <a:rPr lang="en-GB" dirty="0"/>
              <a:t>Man has not landed on the moon </a:t>
            </a:r>
          </a:p>
          <a:p>
            <a:endParaRPr lang="en-GB" dirty="0"/>
          </a:p>
        </p:txBody>
      </p:sp>
    </p:spTree>
    <p:extLst>
      <p:ext uri="{BB962C8B-B14F-4D97-AF65-F5344CB8AC3E}">
        <p14:creationId xmlns:p14="http://schemas.microsoft.com/office/powerpoint/2010/main" val="3304189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43950" y="1179151"/>
            <a:ext cx="3300646" cy="4463889"/>
          </a:xfrm>
        </p:spPr>
        <p:txBody>
          <a:bodyPr anchor="ctr">
            <a:normAutofit/>
          </a:bodyPr>
          <a:lstStyle/>
          <a:p>
            <a:r>
              <a:rPr lang="en-US" b="1" u="sng" dirty="0"/>
              <a:t>‘The Cylinder Opens’ </a:t>
            </a:r>
            <a:br>
              <a:rPr lang="en-US" dirty="0"/>
            </a:br>
            <a:r>
              <a:rPr lang="en-US" dirty="0"/>
              <a:t>Remember always look up any words you do not understand </a:t>
            </a:r>
            <a:endParaRPr lang="en-GB" dirty="0"/>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978918" y="1109145"/>
            <a:ext cx="6341016" cy="4603900"/>
          </a:xfrm>
        </p:spPr>
        <p:txBody>
          <a:bodyPr anchor="ctr">
            <a:normAutofit lnSpcReduction="10000"/>
          </a:bodyPr>
          <a:lstStyle/>
          <a:p>
            <a:pPr marL="0" indent="0">
              <a:lnSpc>
                <a:spcPct val="90000"/>
              </a:lnSpc>
              <a:buNone/>
            </a:pPr>
            <a:r>
              <a:rPr lang="en-GB" sz="1700" dirty="0"/>
              <a:t>1</a:t>
            </a:r>
          </a:p>
          <a:p>
            <a:pPr marL="0" indent="0">
              <a:lnSpc>
                <a:spcPct val="90000"/>
              </a:lnSpc>
              <a:buNone/>
            </a:pPr>
            <a:r>
              <a:rPr lang="en-GB" sz="1700" dirty="0"/>
              <a:t>The crowd swayed a little, and I elbowed my way through. Everyone seemed greatly excited. I heard a peculiar humming sounds from the pit.</a:t>
            </a:r>
          </a:p>
          <a:p>
            <a:pPr marL="0" indent="0">
              <a:lnSpc>
                <a:spcPct val="90000"/>
              </a:lnSpc>
              <a:buNone/>
            </a:pPr>
            <a:r>
              <a:rPr lang="en-GB" sz="1700" dirty="0"/>
              <a:t>“I say!” said </a:t>
            </a:r>
            <a:r>
              <a:rPr lang="en-GB" sz="1700" dirty="0" err="1"/>
              <a:t>Oglivy</a:t>
            </a:r>
            <a:r>
              <a:rPr lang="en-GB" sz="1700" dirty="0"/>
              <a:t>;”help keep these idiots back. We don’t know what’s in the confounded thing, you know!”</a:t>
            </a:r>
          </a:p>
          <a:p>
            <a:pPr marL="0" indent="0">
              <a:lnSpc>
                <a:spcPct val="90000"/>
              </a:lnSpc>
              <a:buNone/>
            </a:pPr>
            <a:r>
              <a:rPr lang="en-GB" sz="1700" dirty="0"/>
              <a:t>I saw a young man, a shop assistant in Woking I believe he was, standing on the cylinder and trying to scramble out of the hole again. The crowd had pushed him in.</a:t>
            </a:r>
          </a:p>
          <a:p>
            <a:pPr marL="0" indent="0">
              <a:lnSpc>
                <a:spcPct val="90000"/>
              </a:lnSpc>
              <a:buNone/>
            </a:pPr>
            <a:r>
              <a:rPr lang="en-GB" sz="1700" dirty="0"/>
              <a:t>The end of the cylinder was being screwed out from within. Nearly two feet of shining screw projected. Somebody blundered against me, and I narrowly missed being pitched on to the top of the screw. I turned, and as I did so the screw must have come out, for the lid of the cylinder fell upon the gravel with a ringing concussion. I stuck my elbow into the person behind me, and turned my head towards the Thing again. For a moment that circular cavity seemed perfectly black. I had the sunset in my eyes.</a:t>
            </a:r>
          </a:p>
          <a:p>
            <a:pPr marL="0" indent="0">
              <a:lnSpc>
                <a:spcPct val="90000"/>
              </a:lnSpc>
              <a:buNone/>
            </a:pPr>
            <a:endParaRPr lang="en-GB" sz="1700" dirty="0"/>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937378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7934" y="101600"/>
            <a:ext cx="11641666" cy="6248399"/>
          </a:xfrm>
        </p:spPr>
        <p:txBody>
          <a:bodyPr>
            <a:noAutofit/>
          </a:bodyPr>
          <a:lstStyle/>
          <a:p>
            <a:pPr marL="0" indent="0">
              <a:buNone/>
            </a:pPr>
            <a:r>
              <a:rPr lang="en-GB" sz="2400" dirty="0"/>
              <a:t>2</a:t>
            </a:r>
          </a:p>
          <a:p>
            <a:pPr marL="0" indent="0">
              <a:buNone/>
            </a:pPr>
            <a:r>
              <a:rPr lang="en-GB" sz="2400" dirty="0"/>
              <a:t>I think everyone expected to see a man emerge — possibly something a little unlike us terrestrial men, but in all essentials a man. I know I did. But, looking, I presently saw something stirring within the shadow: greyish billowy movements, one above another, and then two luminous discs - like eyes. Then something resembling a little grey snake, about the thickness of a walking-stick, coiled up out of the writhing middle, and wriggled in the air towards me — and then another.</a:t>
            </a:r>
          </a:p>
          <a:p>
            <a:pPr marL="0" indent="0">
              <a:buNone/>
            </a:pPr>
            <a:r>
              <a:rPr lang="en-GB" sz="2400" dirty="0"/>
              <a:t>A sudden chill came over me. There was a loud shriek from a woman behind. I half turned, keeping my eyes fixed upon the cylinder still, from which other tentacles were now projecting, and began pushing my way back from the edge of the pit. I saw astonishment giving place to horror on the faces of the people about me. I heard inarticulate exclamations on all sides. There was a general movement backwards. I saw the </a:t>
            </a:r>
            <a:r>
              <a:rPr lang="en-GB" sz="2400" dirty="0" err="1"/>
              <a:t>shopman</a:t>
            </a:r>
            <a:r>
              <a:rPr lang="en-GB" sz="2400" dirty="0"/>
              <a:t> struggling still on the edge of the pit. I found myself alone, and saw the people on the other side of the pit running off... I looked again at the cylinder, and ungovernable terror gripped me. I stood petrified and staring.</a:t>
            </a:r>
          </a:p>
        </p:txBody>
      </p:sp>
    </p:spTree>
    <p:extLst>
      <p:ext uri="{BB962C8B-B14F-4D97-AF65-F5344CB8AC3E}">
        <p14:creationId xmlns:p14="http://schemas.microsoft.com/office/powerpoint/2010/main" val="2099636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078" name="Isosceles Triangle 72">
            <a:extLst>
              <a:ext uri="{FF2B5EF4-FFF2-40B4-BE49-F238E27FC236}">
                <a16:creationId xmlns:a16="http://schemas.microsoft.com/office/drawing/2014/main" id="{462665EA-AABF-4427-A720-538234E60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 y="4036978"/>
            <a:ext cx="457200" cy="2811294"/>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3074" name="Picture 2" descr="https://flyingren.files.wordpress.com/2012/05/martian2.jpg"/>
          <p:cNvPicPr>
            <a:picLocks noChangeAspect="1" noChangeArrowheads="1"/>
          </p:cNvPicPr>
          <p:nvPr/>
        </p:nvPicPr>
        <p:blipFill rotWithShape="1">
          <a:blip r:embed="rId2">
            <a:extLst>
              <a:ext uri="{28A0092B-C50C-407E-A947-70E740481C1C}">
                <a14:useLocalDpi xmlns:a14="http://schemas.microsoft.com/office/drawing/2010/main" val="0"/>
              </a:ext>
            </a:extLst>
          </a:blip>
          <a:srcRect l="33417" t="9091" r="16835" b="-1"/>
          <a:stretch/>
        </p:blipFill>
        <p:spPr bwMode="auto">
          <a:xfrm>
            <a:off x="20" y="10"/>
            <a:ext cx="2734036" cy="6867719"/>
          </a:xfrm>
          <a:custGeom>
            <a:avLst/>
            <a:gdLst/>
            <a:ahLst/>
            <a:cxnLst/>
            <a:rect l="l" t="t" r="r" b="b"/>
            <a:pathLst>
              <a:path w="2734056" h="6858000">
                <a:moveTo>
                  <a:pt x="0" y="0"/>
                </a:moveTo>
                <a:lnTo>
                  <a:pt x="1674254" y="0"/>
                </a:lnTo>
                <a:lnTo>
                  <a:pt x="2734056" y="6850199"/>
                </a:lnTo>
                <a:lnTo>
                  <a:pt x="2734056" y="6858000"/>
                </a:lnTo>
                <a:lnTo>
                  <a:pt x="461457" y="6858000"/>
                </a:lnTo>
                <a:lnTo>
                  <a:pt x="0" y="4134118"/>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2849562" y="406401"/>
            <a:ext cx="6424440" cy="5634962"/>
          </a:xfrm>
        </p:spPr>
        <p:txBody>
          <a:bodyPr>
            <a:normAutofit lnSpcReduction="10000"/>
          </a:bodyPr>
          <a:lstStyle/>
          <a:p>
            <a:pPr marL="0" indent="0">
              <a:lnSpc>
                <a:spcPct val="90000"/>
              </a:lnSpc>
              <a:buNone/>
            </a:pPr>
            <a:r>
              <a:rPr lang="en-GB" sz="1600" dirty="0"/>
              <a:t>3</a:t>
            </a:r>
          </a:p>
          <a:p>
            <a:pPr marL="0" indent="0">
              <a:lnSpc>
                <a:spcPct val="90000"/>
              </a:lnSpc>
              <a:buNone/>
            </a:pPr>
            <a:r>
              <a:rPr lang="en-GB" sz="1600" dirty="0"/>
              <a:t>A big greyish rounded bulk, the size, perhaps, of a bear, was rising slowly and painfully out of the cylinder. As it bulged up and caught the light, it glistened like wet leather.</a:t>
            </a:r>
          </a:p>
          <a:p>
            <a:pPr marL="0" indent="0">
              <a:lnSpc>
                <a:spcPct val="90000"/>
              </a:lnSpc>
              <a:buNone/>
            </a:pPr>
            <a:r>
              <a:rPr lang="en-GB" sz="1600" dirty="0"/>
              <a:t>Two large dark-coloured eyes were regarding me steadfastly. The mass that framed them, the head of the thing, was rounded, and had, one might say, a face. There was a mouth under the eyes, the lipless brim of which quivered and panted, and dropped saliva. The whole creature heaved and pulsated convulsively. A lank tentacular appendage gripped the edge of the cylinder, another swayed in the air.</a:t>
            </a:r>
          </a:p>
          <a:p>
            <a:pPr marL="0" indent="0">
              <a:lnSpc>
                <a:spcPct val="90000"/>
              </a:lnSpc>
              <a:buNone/>
            </a:pPr>
            <a:r>
              <a:rPr lang="en-GB" sz="1600" dirty="0"/>
              <a:t>Those who have never seen a living Martian can scarcely imagine the strange horror of its appearance. The peculiar V-shaped mouth with its pointed upper lip, the absence of brow ridges, the absence of a chin beneath the wedge-like lower lip, the incessant quivering of this mouth, the Gorgon groups of tentacles, the tumultuous breathing of the lungs in a strange atmosphere, the evident heaviness and painfulness of movement due to the greater gravitational energy of the earth – above all, the extraordinary intensity of the immense eyes - were at once, vital, intense, inhuman, crippled and monstrous. There was something fungoid in the oily brown skin, something in the clumsy deliberation of the tedious movements unspeakably nasty. Even at this first encounter, this first glimpse, I was overcome with disgust and dread.</a:t>
            </a:r>
          </a:p>
        </p:txBody>
      </p:sp>
    </p:spTree>
    <p:extLst>
      <p:ext uri="{BB962C8B-B14F-4D97-AF65-F5344CB8AC3E}">
        <p14:creationId xmlns:p14="http://schemas.microsoft.com/office/powerpoint/2010/main" val="376162800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EDED1CBE0AC3740924453FAFBCDCCFD" ma:contentTypeVersion="11" ma:contentTypeDescription="Create a new document." ma:contentTypeScope="" ma:versionID="1d5ccc1b9905bb9dff1d1dc27a20ecbb">
  <xsd:schema xmlns:xsd="http://www.w3.org/2001/XMLSchema" xmlns:xs="http://www.w3.org/2001/XMLSchema" xmlns:p="http://schemas.microsoft.com/office/2006/metadata/properties" xmlns:ns2="5acfbc6d-af0b-48ff-ad58-352866980711" xmlns:ns3="f09990ad-5e20-4a52-9c65-59221d2f0bcf" targetNamespace="http://schemas.microsoft.com/office/2006/metadata/properties" ma:root="true" ma:fieldsID="c254a01584c5eb878e28316532188fae" ns2:_="" ns3:_="">
    <xsd:import namespace="5acfbc6d-af0b-48ff-ad58-352866980711"/>
    <xsd:import namespace="f09990ad-5e20-4a52-9c65-59221d2f0bc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cfbc6d-af0b-48ff-ad58-3528669807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09990ad-5e20-4a52-9c65-59221d2f0bcf"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783B294-0840-4D57-ACD8-DAE060A028D5}">
  <ds:schemaRefs>
    <ds:schemaRef ds:uri="http://schemas.microsoft.com/sharepoint/v3/contenttype/forms"/>
  </ds:schemaRefs>
</ds:datastoreItem>
</file>

<file path=customXml/itemProps2.xml><?xml version="1.0" encoding="utf-8"?>
<ds:datastoreItem xmlns:ds="http://schemas.openxmlformats.org/officeDocument/2006/customXml" ds:itemID="{D273C0C0-94B2-429B-A0BF-F822D3251B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cfbc6d-af0b-48ff-ad58-352866980711"/>
    <ds:schemaRef ds:uri="f09990ad-5e20-4a52-9c65-59221d2f0b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D2361FD-E056-44AB-9067-5AF463A79359}">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149</TotalTime>
  <Words>3941</Words>
  <Application>Microsoft Office PowerPoint</Application>
  <PresentationFormat>Widescreen</PresentationFormat>
  <Paragraphs>187</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Arial Nova</vt:lpstr>
      <vt:lpstr>Trebuchet MS</vt:lpstr>
      <vt:lpstr>Wingdings</vt:lpstr>
      <vt:lpstr>Wingdings 3</vt:lpstr>
      <vt:lpstr>Facet</vt:lpstr>
      <vt:lpstr>‘War of the Worlds’ by H.G. Wells  </vt:lpstr>
      <vt:lpstr>Learning Intentions &amp;  Success Criteria</vt:lpstr>
      <vt:lpstr>‘The War of the Worlds’ Historical and cultural context -look up the underlined words and write down their definitions</vt:lpstr>
      <vt:lpstr>‘War of the Worlds’  by HG.Wells  </vt:lpstr>
      <vt:lpstr>Research time!</vt:lpstr>
      <vt:lpstr>You are going to read a chapter of the novel called ‘The Cylinder Opens’</vt:lpstr>
      <vt:lpstr>‘The Cylinder Opens’  Remember always look up any words you do not understand </vt:lpstr>
      <vt:lpstr>PowerPoint Presentation</vt:lpstr>
      <vt:lpstr>PowerPoint Presentation</vt:lpstr>
      <vt:lpstr>PowerPoint Presentation</vt:lpstr>
      <vt:lpstr>PowerPoint Presentation</vt:lpstr>
      <vt:lpstr>Look at description slide 4 or the underlined section of the Word doc</vt:lpstr>
      <vt:lpstr>Identifying reactions, emotions and feeling TASK </vt:lpstr>
      <vt:lpstr>First person Creative Writing Task</vt:lpstr>
      <vt:lpstr>How to complete the task </vt:lpstr>
      <vt:lpstr>Show don’t tell reminder </vt:lpstr>
      <vt:lpstr>Creative writing tips </vt:lpstr>
      <vt:lpstr>War of the Worlds Movie clip  https://www.youtube.com/watch?v=DtM3UTktVWI</vt:lpstr>
      <vt:lpstr>This is how H.G.Wells describes the Tripods later in the novel </vt:lpstr>
      <vt:lpstr>Description and Drawing task </vt:lpstr>
      <vt:lpstr>PowerPoint Presentation</vt:lpstr>
      <vt:lpstr>Radio Script task </vt:lpstr>
      <vt:lpstr>Task success criteria Write two pages of A4 typed or handwritten  </vt:lpstr>
      <vt:lpstr>Example radio script</vt:lpstr>
      <vt:lpstr>‘The War of the Worlds’ -A musical adaptation </vt:lpstr>
      <vt:lpstr>Further reading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 of the Worlds’ by H.G. Wells  </dc:title>
  <dc:creator>Katie</dc:creator>
  <cp:lastModifiedBy>Miss Riggs</cp:lastModifiedBy>
  <cp:revision>5</cp:revision>
  <dcterms:created xsi:type="dcterms:W3CDTF">2020-05-14T09:47:05Z</dcterms:created>
  <dcterms:modified xsi:type="dcterms:W3CDTF">2020-05-18T10:39:29Z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0x010100CEDED1CBE0AC3740924453FAFBCDCCFD</vt:lpwstr>
  </property>
</Properties>
</file>