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61" r:id="rId4"/>
    <p:sldId id="281" r:id="rId5"/>
    <p:sldId id="282" r:id="rId6"/>
    <p:sldId id="283" r:id="rId7"/>
    <p:sldId id="284" r:id="rId8"/>
    <p:sldId id="279" r:id="rId9"/>
    <p:sldId id="258" r:id="rId10"/>
    <p:sldId id="260" r:id="rId11"/>
    <p:sldId id="259" r:id="rId12"/>
    <p:sldId id="257" r:id="rId13"/>
    <p:sldId id="289" r:id="rId14"/>
    <p:sldId id="290" r:id="rId15"/>
    <p:sldId id="285" r:id="rId16"/>
    <p:sldId id="286" r:id="rId17"/>
    <p:sldId id="287" r:id="rId18"/>
    <p:sldId id="291" r:id="rId19"/>
    <p:sldId id="292" r:id="rId20"/>
    <p:sldId id="29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ss Riggs" initials="MR" lastIdx="10" clrIdx="0">
    <p:extLst>
      <p:ext uri="{19B8F6BF-5375-455C-9EA6-DF929625EA0E}">
        <p15:presenceInfo xmlns:p15="http://schemas.microsoft.com/office/powerpoint/2012/main" userId="S::ddcriggs560@glow.sch.uk::2de7eaab-dcea-41dc-b189-8bd1db0f26c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2" d="100"/>
          <a:sy n="72" d="100"/>
        </p:scale>
        <p:origin x="5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5-26T14:15:43.474" idx="1">
    <p:pos x="668" y="1419"/>
    <p:text>Title and poet</p:text>
    <p:extLst>
      <p:ext uri="{C676402C-5697-4E1C-873F-D02D1690AC5C}">
        <p15:threadingInfo xmlns:p15="http://schemas.microsoft.com/office/powerpoint/2012/main" timeZoneBias="-60"/>
      </p:ext>
    </p:extLst>
  </p:cm>
  <p:cm authorId="1" dt="2020-05-26T14:16:07.944" idx="2">
    <p:pos x="6311" y="1661"/>
    <p:text>What the poem is about.</p:text>
    <p:extLst>
      <p:ext uri="{C676402C-5697-4E1C-873F-D02D1690AC5C}">
        <p15:threadingInfo xmlns:p15="http://schemas.microsoft.com/office/powerpoint/2012/main" timeZoneBias="-60"/>
      </p:ext>
    </p:extLst>
  </p:cm>
  <p:cm authorId="1" dt="2020-05-26T14:16:56.315" idx="3">
    <p:pos x="5259" y="2062"/>
    <p:text>Why he wrote it.</p:text>
    <p:extLst>
      <p:ext uri="{C676402C-5697-4E1C-873F-D02D1690AC5C}">
        <p15:threadingInfo xmlns:p15="http://schemas.microsoft.com/office/powerpoint/2012/main" timeZoneBias="-60"/>
      </p:ext>
    </p:extLst>
  </p:cm>
  <p:cm authorId="1" dt="2020-05-26T14:17:23.770" idx="4">
    <p:pos x="6269" y="2387"/>
    <p:text>A link to the task - what thoughts it provokes.</p:text>
    <p:extLst>
      <p:ext uri="{C676402C-5697-4E1C-873F-D02D1690AC5C}">
        <p15:threadingInfo xmlns:p15="http://schemas.microsoft.com/office/powerpoint/2012/main" timeZoneBias="-60"/>
      </p:ext>
    </p:extLst>
  </p:cm>
  <p:cm authorId="1" dt="2020-05-26T14:18:18.257" idx="5">
    <p:pos x="6278" y="2630"/>
    <p:text>Further ideas about what it makes the reader think about.</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5-26T14:25:34.687" idx="6">
    <p:pos x="4775" y="1177"/>
    <p:text>Title of poem</p:text>
    <p:extLst>
      <p:ext uri="{C676402C-5697-4E1C-873F-D02D1690AC5C}">
        <p15:threadingInfo xmlns:p15="http://schemas.microsoft.com/office/powerpoint/2012/main" timeZoneBias="-60"/>
      </p:ext>
    </p:extLst>
  </p:cm>
  <p:cm authorId="1" dt="2020-05-26T14:25:51.196" idx="7">
    <p:pos x="1536" y="1419"/>
    <p:text>Link to task 'thought provoking'</p:text>
    <p:extLst>
      <p:ext uri="{C676402C-5697-4E1C-873F-D02D1690AC5C}">
        <p15:threadingInfo xmlns:p15="http://schemas.microsoft.com/office/powerpoint/2012/main" timeZoneBias="-60"/>
      </p:ext>
    </p:extLst>
  </p:cm>
  <p:cm authorId="1" dt="2020-05-26T14:26:17.574" idx="8">
    <p:pos x="6536" y="1661"/>
    <p:text>States what thoughts were provoked.  These would have been explored in detail in the main part of the essay.</p:text>
    <p:extLst>
      <p:ext uri="{C676402C-5697-4E1C-873F-D02D1690AC5C}">
        <p15:threadingInfo xmlns:p15="http://schemas.microsoft.com/office/powerpoint/2012/main" timeZoneBias="-60"/>
      </p:ext>
    </p:extLst>
  </p:cm>
  <p:cm authorId="1" dt="2020-05-26T14:27:02.530" idx="9">
    <p:pos x="3890" y="1903"/>
    <p:text>A focus on author intent/purpose.</p:text>
    <p:extLst>
      <p:ext uri="{C676402C-5697-4E1C-873F-D02D1690AC5C}">
        <p15:threadingInfo xmlns:p15="http://schemas.microsoft.com/office/powerpoint/2012/main" timeZoneBias="-60"/>
      </p:ext>
    </p:extLst>
  </p:cm>
  <p:cm authorId="1" dt="2020-05-26T14:27:21.196" idx="10">
    <p:pos x="2104" y="2630"/>
    <p:text>Further comment on author intent linked to personal response.  The only time you can use 'I' in a formal critical essay!</p:text>
    <p:extLst>
      <p:ext uri="{C676402C-5697-4E1C-873F-D02D1690AC5C}">
        <p15:threadingInfo xmlns:p15="http://schemas.microsoft.com/office/powerpoint/2012/main" timeZoneBias="-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ED211-1946-415B-B9D3-FE0F6C3AAD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8CEA59D-4833-4CE3-81BD-6C369CF85C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8253429-72D7-4131-9262-F796A67476BF}"/>
              </a:ext>
            </a:extLst>
          </p:cNvPr>
          <p:cNvSpPr>
            <a:spLocks noGrp="1"/>
          </p:cNvSpPr>
          <p:nvPr>
            <p:ph type="dt" sz="half" idx="10"/>
          </p:nvPr>
        </p:nvSpPr>
        <p:spPr/>
        <p:txBody>
          <a:bodyPr/>
          <a:lstStyle/>
          <a:p>
            <a:fld id="{A6B38C99-40B8-4B5F-8ABD-C57B1DE78D21}" type="datetimeFigureOut">
              <a:rPr lang="en-GB" smtClean="0"/>
              <a:t>26/05/2020</a:t>
            </a:fld>
            <a:endParaRPr lang="en-GB"/>
          </a:p>
        </p:txBody>
      </p:sp>
      <p:sp>
        <p:nvSpPr>
          <p:cNvPr id="5" name="Footer Placeholder 4">
            <a:extLst>
              <a:ext uri="{FF2B5EF4-FFF2-40B4-BE49-F238E27FC236}">
                <a16:creationId xmlns:a16="http://schemas.microsoft.com/office/drawing/2014/main" id="{679218C5-64F3-4F51-BF98-3C2CB9B5FC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DE8D49-089F-4B68-A58E-B5B6354EDA1E}"/>
              </a:ext>
            </a:extLst>
          </p:cNvPr>
          <p:cNvSpPr>
            <a:spLocks noGrp="1"/>
          </p:cNvSpPr>
          <p:nvPr>
            <p:ph type="sldNum" sz="quarter" idx="12"/>
          </p:nvPr>
        </p:nvSpPr>
        <p:spPr/>
        <p:txBody>
          <a:bodyPr/>
          <a:lstStyle/>
          <a:p>
            <a:fld id="{C87FA2B9-9DCD-43F8-B8E1-77368A092CBB}" type="slidenum">
              <a:rPr lang="en-GB" smtClean="0"/>
              <a:t>‹#›</a:t>
            </a:fld>
            <a:endParaRPr lang="en-GB"/>
          </a:p>
        </p:txBody>
      </p:sp>
    </p:spTree>
    <p:extLst>
      <p:ext uri="{BB962C8B-B14F-4D97-AF65-F5344CB8AC3E}">
        <p14:creationId xmlns:p14="http://schemas.microsoft.com/office/powerpoint/2010/main" val="3333003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8B581-0568-4C2D-B82D-A40A658CE8E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F263837-E273-4C6E-BC8D-29F533867F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9DA2E9-FA36-4BE8-9F61-A8B5506392C9}"/>
              </a:ext>
            </a:extLst>
          </p:cNvPr>
          <p:cNvSpPr>
            <a:spLocks noGrp="1"/>
          </p:cNvSpPr>
          <p:nvPr>
            <p:ph type="dt" sz="half" idx="10"/>
          </p:nvPr>
        </p:nvSpPr>
        <p:spPr/>
        <p:txBody>
          <a:bodyPr/>
          <a:lstStyle/>
          <a:p>
            <a:fld id="{A6B38C99-40B8-4B5F-8ABD-C57B1DE78D21}" type="datetimeFigureOut">
              <a:rPr lang="en-GB" smtClean="0"/>
              <a:t>26/05/2020</a:t>
            </a:fld>
            <a:endParaRPr lang="en-GB"/>
          </a:p>
        </p:txBody>
      </p:sp>
      <p:sp>
        <p:nvSpPr>
          <p:cNvPr id="5" name="Footer Placeholder 4">
            <a:extLst>
              <a:ext uri="{FF2B5EF4-FFF2-40B4-BE49-F238E27FC236}">
                <a16:creationId xmlns:a16="http://schemas.microsoft.com/office/drawing/2014/main" id="{0D455EC4-2BA7-4A1D-B4BD-11C8554693B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A3CDE9-40B9-4F9E-B342-F73DAA9F884C}"/>
              </a:ext>
            </a:extLst>
          </p:cNvPr>
          <p:cNvSpPr>
            <a:spLocks noGrp="1"/>
          </p:cNvSpPr>
          <p:nvPr>
            <p:ph type="sldNum" sz="quarter" idx="12"/>
          </p:nvPr>
        </p:nvSpPr>
        <p:spPr/>
        <p:txBody>
          <a:bodyPr/>
          <a:lstStyle/>
          <a:p>
            <a:fld id="{C87FA2B9-9DCD-43F8-B8E1-77368A092CBB}" type="slidenum">
              <a:rPr lang="en-GB" smtClean="0"/>
              <a:t>‹#›</a:t>
            </a:fld>
            <a:endParaRPr lang="en-GB"/>
          </a:p>
        </p:txBody>
      </p:sp>
    </p:spTree>
    <p:extLst>
      <p:ext uri="{BB962C8B-B14F-4D97-AF65-F5344CB8AC3E}">
        <p14:creationId xmlns:p14="http://schemas.microsoft.com/office/powerpoint/2010/main" val="4202435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AA63CD-5E7A-40B0-B733-A1F19DE0872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B910EE8-B7E9-4B7C-A86C-2000BB2C01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B4729D-00E0-4367-858C-4CFA02B63E49}"/>
              </a:ext>
            </a:extLst>
          </p:cNvPr>
          <p:cNvSpPr>
            <a:spLocks noGrp="1"/>
          </p:cNvSpPr>
          <p:nvPr>
            <p:ph type="dt" sz="half" idx="10"/>
          </p:nvPr>
        </p:nvSpPr>
        <p:spPr/>
        <p:txBody>
          <a:bodyPr/>
          <a:lstStyle/>
          <a:p>
            <a:fld id="{A6B38C99-40B8-4B5F-8ABD-C57B1DE78D21}" type="datetimeFigureOut">
              <a:rPr lang="en-GB" smtClean="0"/>
              <a:t>26/05/2020</a:t>
            </a:fld>
            <a:endParaRPr lang="en-GB"/>
          </a:p>
        </p:txBody>
      </p:sp>
      <p:sp>
        <p:nvSpPr>
          <p:cNvPr id="5" name="Footer Placeholder 4">
            <a:extLst>
              <a:ext uri="{FF2B5EF4-FFF2-40B4-BE49-F238E27FC236}">
                <a16:creationId xmlns:a16="http://schemas.microsoft.com/office/drawing/2014/main" id="{235B2DF9-ADA6-4BFB-A685-29B2EC9381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F787FF-6160-480E-B946-BD8C4FC82C60}"/>
              </a:ext>
            </a:extLst>
          </p:cNvPr>
          <p:cNvSpPr>
            <a:spLocks noGrp="1"/>
          </p:cNvSpPr>
          <p:nvPr>
            <p:ph type="sldNum" sz="quarter" idx="12"/>
          </p:nvPr>
        </p:nvSpPr>
        <p:spPr/>
        <p:txBody>
          <a:bodyPr/>
          <a:lstStyle/>
          <a:p>
            <a:fld id="{C87FA2B9-9DCD-43F8-B8E1-77368A092CBB}" type="slidenum">
              <a:rPr lang="en-GB" smtClean="0"/>
              <a:t>‹#›</a:t>
            </a:fld>
            <a:endParaRPr lang="en-GB"/>
          </a:p>
        </p:txBody>
      </p:sp>
    </p:spTree>
    <p:extLst>
      <p:ext uri="{BB962C8B-B14F-4D97-AF65-F5344CB8AC3E}">
        <p14:creationId xmlns:p14="http://schemas.microsoft.com/office/powerpoint/2010/main" val="2505086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501B0-273C-47DF-92B2-5D668BA0113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0CCD24A-2877-4968-BE28-B9E573E9ED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0B3094-C521-4430-9E2F-EB213D2D9857}"/>
              </a:ext>
            </a:extLst>
          </p:cNvPr>
          <p:cNvSpPr>
            <a:spLocks noGrp="1"/>
          </p:cNvSpPr>
          <p:nvPr>
            <p:ph type="dt" sz="half" idx="10"/>
          </p:nvPr>
        </p:nvSpPr>
        <p:spPr/>
        <p:txBody>
          <a:bodyPr/>
          <a:lstStyle/>
          <a:p>
            <a:fld id="{A6B38C99-40B8-4B5F-8ABD-C57B1DE78D21}" type="datetimeFigureOut">
              <a:rPr lang="en-GB" smtClean="0"/>
              <a:t>26/05/2020</a:t>
            </a:fld>
            <a:endParaRPr lang="en-GB"/>
          </a:p>
        </p:txBody>
      </p:sp>
      <p:sp>
        <p:nvSpPr>
          <p:cNvPr id="5" name="Footer Placeholder 4">
            <a:extLst>
              <a:ext uri="{FF2B5EF4-FFF2-40B4-BE49-F238E27FC236}">
                <a16:creationId xmlns:a16="http://schemas.microsoft.com/office/drawing/2014/main" id="{3A5C0BE4-37D2-4F00-B5CC-736A5BDADF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B3A006-F61B-4594-AF11-2FCF6ADF3579}"/>
              </a:ext>
            </a:extLst>
          </p:cNvPr>
          <p:cNvSpPr>
            <a:spLocks noGrp="1"/>
          </p:cNvSpPr>
          <p:nvPr>
            <p:ph type="sldNum" sz="quarter" idx="12"/>
          </p:nvPr>
        </p:nvSpPr>
        <p:spPr/>
        <p:txBody>
          <a:bodyPr/>
          <a:lstStyle/>
          <a:p>
            <a:fld id="{C87FA2B9-9DCD-43F8-B8E1-77368A092CBB}" type="slidenum">
              <a:rPr lang="en-GB" smtClean="0"/>
              <a:t>‹#›</a:t>
            </a:fld>
            <a:endParaRPr lang="en-GB"/>
          </a:p>
        </p:txBody>
      </p:sp>
    </p:spTree>
    <p:extLst>
      <p:ext uri="{BB962C8B-B14F-4D97-AF65-F5344CB8AC3E}">
        <p14:creationId xmlns:p14="http://schemas.microsoft.com/office/powerpoint/2010/main" val="3074487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78D3B-954B-4367-AA63-249D5F73C2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C183A91-8EAD-4AEB-8F5C-1D2833863D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A06EFD-3958-460B-8828-4E1FC256D6CB}"/>
              </a:ext>
            </a:extLst>
          </p:cNvPr>
          <p:cNvSpPr>
            <a:spLocks noGrp="1"/>
          </p:cNvSpPr>
          <p:nvPr>
            <p:ph type="dt" sz="half" idx="10"/>
          </p:nvPr>
        </p:nvSpPr>
        <p:spPr/>
        <p:txBody>
          <a:bodyPr/>
          <a:lstStyle/>
          <a:p>
            <a:fld id="{A6B38C99-40B8-4B5F-8ABD-C57B1DE78D21}" type="datetimeFigureOut">
              <a:rPr lang="en-GB" smtClean="0"/>
              <a:t>26/05/2020</a:t>
            </a:fld>
            <a:endParaRPr lang="en-GB"/>
          </a:p>
        </p:txBody>
      </p:sp>
      <p:sp>
        <p:nvSpPr>
          <p:cNvPr id="5" name="Footer Placeholder 4">
            <a:extLst>
              <a:ext uri="{FF2B5EF4-FFF2-40B4-BE49-F238E27FC236}">
                <a16:creationId xmlns:a16="http://schemas.microsoft.com/office/drawing/2014/main" id="{93EBD79B-1024-418A-B2DF-DC4EC2582D4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264811-0022-4D44-9A75-72FD72B9AD6E}"/>
              </a:ext>
            </a:extLst>
          </p:cNvPr>
          <p:cNvSpPr>
            <a:spLocks noGrp="1"/>
          </p:cNvSpPr>
          <p:nvPr>
            <p:ph type="sldNum" sz="quarter" idx="12"/>
          </p:nvPr>
        </p:nvSpPr>
        <p:spPr/>
        <p:txBody>
          <a:bodyPr/>
          <a:lstStyle/>
          <a:p>
            <a:fld id="{C87FA2B9-9DCD-43F8-B8E1-77368A092CBB}" type="slidenum">
              <a:rPr lang="en-GB" smtClean="0"/>
              <a:t>‹#›</a:t>
            </a:fld>
            <a:endParaRPr lang="en-GB"/>
          </a:p>
        </p:txBody>
      </p:sp>
    </p:spTree>
    <p:extLst>
      <p:ext uri="{BB962C8B-B14F-4D97-AF65-F5344CB8AC3E}">
        <p14:creationId xmlns:p14="http://schemas.microsoft.com/office/powerpoint/2010/main" val="426581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A3043-1EF7-4DB2-89A4-5A9A44030C1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FC02BC5-49EF-4170-87FB-2929C63201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70F4245-8BD8-467E-A150-6D8D0FD723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F0351FD-4639-453A-86D0-601D58E57696}"/>
              </a:ext>
            </a:extLst>
          </p:cNvPr>
          <p:cNvSpPr>
            <a:spLocks noGrp="1"/>
          </p:cNvSpPr>
          <p:nvPr>
            <p:ph type="dt" sz="half" idx="10"/>
          </p:nvPr>
        </p:nvSpPr>
        <p:spPr/>
        <p:txBody>
          <a:bodyPr/>
          <a:lstStyle/>
          <a:p>
            <a:fld id="{A6B38C99-40B8-4B5F-8ABD-C57B1DE78D21}" type="datetimeFigureOut">
              <a:rPr lang="en-GB" smtClean="0"/>
              <a:t>26/05/2020</a:t>
            </a:fld>
            <a:endParaRPr lang="en-GB"/>
          </a:p>
        </p:txBody>
      </p:sp>
      <p:sp>
        <p:nvSpPr>
          <p:cNvPr id="6" name="Footer Placeholder 5">
            <a:extLst>
              <a:ext uri="{FF2B5EF4-FFF2-40B4-BE49-F238E27FC236}">
                <a16:creationId xmlns:a16="http://schemas.microsoft.com/office/drawing/2014/main" id="{6C78A382-CAA1-44AB-9CFB-DE07DD8F40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F025BD6-AE55-4098-8579-F42694E93BEE}"/>
              </a:ext>
            </a:extLst>
          </p:cNvPr>
          <p:cNvSpPr>
            <a:spLocks noGrp="1"/>
          </p:cNvSpPr>
          <p:nvPr>
            <p:ph type="sldNum" sz="quarter" idx="12"/>
          </p:nvPr>
        </p:nvSpPr>
        <p:spPr/>
        <p:txBody>
          <a:bodyPr/>
          <a:lstStyle/>
          <a:p>
            <a:fld id="{C87FA2B9-9DCD-43F8-B8E1-77368A092CBB}" type="slidenum">
              <a:rPr lang="en-GB" smtClean="0"/>
              <a:t>‹#›</a:t>
            </a:fld>
            <a:endParaRPr lang="en-GB"/>
          </a:p>
        </p:txBody>
      </p:sp>
    </p:spTree>
    <p:extLst>
      <p:ext uri="{BB962C8B-B14F-4D97-AF65-F5344CB8AC3E}">
        <p14:creationId xmlns:p14="http://schemas.microsoft.com/office/powerpoint/2010/main" val="3477842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098B6-7D86-4D83-B5EB-8F5365043A7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026CA43-932B-4CD8-9E31-164FCAB252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DBA34F-1D32-4988-BDA1-E36BACF9BB9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98BDCD5-F87E-44D0-AE16-EB16900ED9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56BFCC-8B9F-44A4-A6B0-7023687DDF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AD3E564-BF20-4017-AFAB-8BB9395E0F67}"/>
              </a:ext>
            </a:extLst>
          </p:cNvPr>
          <p:cNvSpPr>
            <a:spLocks noGrp="1"/>
          </p:cNvSpPr>
          <p:nvPr>
            <p:ph type="dt" sz="half" idx="10"/>
          </p:nvPr>
        </p:nvSpPr>
        <p:spPr/>
        <p:txBody>
          <a:bodyPr/>
          <a:lstStyle/>
          <a:p>
            <a:fld id="{A6B38C99-40B8-4B5F-8ABD-C57B1DE78D21}" type="datetimeFigureOut">
              <a:rPr lang="en-GB" smtClean="0"/>
              <a:t>26/05/2020</a:t>
            </a:fld>
            <a:endParaRPr lang="en-GB"/>
          </a:p>
        </p:txBody>
      </p:sp>
      <p:sp>
        <p:nvSpPr>
          <p:cNvPr id="8" name="Footer Placeholder 7">
            <a:extLst>
              <a:ext uri="{FF2B5EF4-FFF2-40B4-BE49-F238E27FC236}">
                <a16:creationId xmlns:a16="http://schemas.microsoft.com/office/drawing/2014/main" id="{9FD94E9E-320B-497A-8E41-7B2863F7451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5E180CD-BFC6-469F-9C89-5E9E5C102110}"/>
              </a:ext>
            </a:extLst>
          </p:cNvPr>
          <p:cNvSpPr>
            <a:spLocks noGrp="1"/>
          </p:cNvSpPr>
          <p:nvPr>
            <p:ph type="sldNum" sz="quarter" idx="12"/>
          </p:nvPr>
        </p:nvSpPr>
        <p:spPr/>
        <p:txBody>
          <a:bodyPr/>
          <a:lstStyle/>
          <a:p>
            <a:fld id="{C87FA2B9-9DCD-43F8-B8E1-77368A092CBB}" type="slidenum">
              <a:rPr lang="en-GB" smtClean="0"/>
              <a:t>‹#›</a:t>
            </a:fld>
            <a:endParaRPr lang="en-GB"/>
          </a:p>
        </p:txBody>
      </p:sp>
    </p:spTree>
    <p:extLst>
      <p:ext uri="{BB962C8B-B14F-4D97-AF65-F5344CB8AC3E}">
        <p14:creationId xmlns:p14="http://schemas.microsoft.com/office/powerpoint/2010/main" val="2688080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8D05A-BF24-4608-A59B-F995E54AE54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7D7AAB7-B0D6-45C4-8681-989B7E351F4D}"/>
              </a:ext>
            </a:extLst>
          </p:cNvPr>
          <p:cNvSpPr>
            <a:spLocks noGrp="1"/>
          </p:cNvSpPr>
          <p:nvPr>
            <p:ph type="dt" sz="half" idx="10"/>
          </p:nvPr>
        </p:nvSpPr>
        <p:spPr/>
        <p:txBody>
          <a:bodyPr/>
          <a:lstStyle/>
          <a:p>
            <a:fld id="{A6B38C99-40B8-4B5F-8ABD-C57B1DE78D21}" type="datetimeFigureOut">
              <a:rPr lang="en-GB" smtClean="0"/>
              <a:t>26/05/2020</a:t>
            </a:fld>
            <a:endParaRPr lang="en-GB"/>
          </a:p>
        </p:txBody>
      </p:sp>
      <p:sp>
        <p:nvSpPr>
          <p:cNvPr id="4" name="Footer Placeholder 3">
            <a:extLst>
              <a:ext uri="{FF2B5EF4-FFF2-40B4-BE49-F238E27FC236}">
                <a16:creationId xmlns:a16="http://schemas.microsoft.com/office/drawing/2014/main" id="{E0079368-6FCE-44F8-B575-A0B39C5756F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71FDDA5-1A5B-423B-87E6-473BD7698C51}"/>
              </a:ext>
            </a:extLst>
          </p:cNvPr>
          <p:cNvSpPr>
            <a:spLocks noGrp="1"/>
          </p:cNvSpPr>
          <p:nvPr>
            <p:ph type="sldNum" sz="quarter" idx="12"/>
          </p:nvPr>
        </p:nvSpPr>
        <p:spPr/>
        <p:txBody>
          <a:bodyPr/>
          <a:lstStyle/>
          <a:p>
            <a:fld id="{C87FA2B9-9DCD-43F8-B8E1-77368A092CBB}" type="slidenum">
              <a:rPr lang="en-GB" smtClean="0"/>
              <a:t>‹#›</a:t>
            </a:fld>
            <a:endParaRPr lang="en-GB"/>
          </a:p>
        </p:txBody>
      </p:sp>
    </p:spTree>
    <p:extLst>
      <p:ext uri="{BB962C8B-B14F-4D97-AF65-F5344CB8AC3E}">
        <p14:creationId xmlns:p14="http://schemas.microsoft.com/office/powerpoint/2010/main" val="1485911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92E601-5A6B-46C5-B762-FAD90B11073A}"/>
              </a:ext>
            </a:extLst>
          </p:cNvPr>
          <p:cNvSpPr>
            <a:spLocks noGrp="1"/>
          </p:cNvSpPr>
          <p:nvPr>
            <p:ph type="dt" sz="half" idx="10"/>
          </p:nvPr>
        </p:nvSpPr>
        <p:spPr/>
        <p:txBody>
          <a:bodyPr/>
          <a:lstStyle/>
          <a:p>
            <a:fld id="{A6B38C99-40B8-4B5F-8ABD-C57B1DE78D21}" type="datetimeFigureOut">
              <a:rPr lang="en-GB" smtClean="0"/>
              <a:t>26/05/2020</a:t>
            </a:fld>
            <a:endParaRPr lang="en-GB"/>
          </a:p>
        </p:txBody>
      </p:sp>
      <p:sp>
        <p:nvSpPr>
          <p:cNvPr id="3" name="Footer Placeholder 2">
            <a:extLst>
              <a:ext uri="{FF2B5EF4-FFF2-40B4-BE49-F238E27FC236}">
                <a16:creationId xmlns:a16="http://schemas.microsoft.com/office/drawing/2014/main" id="{05FF84D4-AF9E-47F4-BEF7-FD7A4E7548B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AA720E0-2866-4D49-8828-8D74DA640147}"/>
              </a:ext>
            </a:extLst>
          </p:cNvPr>
          <p:cNvSpPr>
            <a:spLocks noGrp="1"/>
          </p:cNvSpPr>
          <p:nvPr>
            <p:ph type="sldNum" sz="quarter" idx="12"/>
          </p:nvPr>
        </p:nvSpPr>
        <p:spPr/>
        <p:txBody>
          <a:bodyPr/>
          <a:lstStyle/>
          <a:p>
            <a:fld id="{C87FA2B9-9DCD-43F8-B8E1-77368A092CBB}" type="slidenum">
              <a:rPr lang="en-GB" smtClean="0"/>
              <a:t>‹#›</a:t>
            </a:fld>
            <a:endParaRPr lang="en-GB"/>
          </a:p>
        </p:txBody>
      </p:sp>
    </p:spTree>
    <p:extLst>
      <p:ext uri="{BB962C8B-B14F-4D97-AF65-F5344CB8AC3E}">
        <p14:creationId xmlns:p14="http://schemas.microsoft.com/office/powerpoint/2010/main" val="2963334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06076-A7D6-4579-8138-848C447E9A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620C430-085F-4ACB-9042-1A9019B9C1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848EE5B-5671-4BB7-9EB3-809BAB379D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5B866F-4026-43A9-A465-6172B7572469}"/>
              </a:ext>
            </a:extLst>
          </p:cNvPr>
          <p:cNvSpPr>
            <a:spLocks noGrp="1"/>
          </p:cNvSpPr>
          <p:nvPr>
            <p:ph type="dt" sz="half" idx="10"/>
          </p:nvPr>
        </p:nvSpPr>
        <p:spPr/>
        <p:txBody>
          <a:bodyPr/>
          <a:lstStyle/>
          <a:p>
            <a:fld id="{A6B38C99-40B8-4B5F-8ABD-C57B1DE78D21}" type="datetimeFigureOut">
              <a:rPr lang="en-GB" smtClean="0"/>
              <a:t>26/05/2020</a:t>
            </a:fld>
            <a:endParaRPr lang="en-GB"/>
          </a:p>
        </p:txBody>
      </p:sp>
      <p:sp>
        <p:nvSpPr>
          <p:cNvPr id="6" name="Footer Placeholder 5">
            <a:extLst>
              <a:ext uri="{FF2B5EF4-FFF2-40B4-BE49-F238E27FC236}">
                <a16:creationId xmlns:a16="http://schemas.microsoft.com/office/drawing/2014/main" id="{910D65A7-8197-48AF-A366-A26AD96A7D3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7ACCC6-C779-41EA-827B-47EB5A8A77C6}"/>
              </a:ext>
            </a:extLst>
          </p:cNvPr>
          <p:cNvSpPr>
            <a:spLocks noGrp="1"/>
          </p:cNvSpPr>
          <p:nvPr>
            <p:ph type="sldNum" sz="quarter" idx="12"/>
          </p:nvPr>
        </p:nvSpPr>
        <p:spPr/>
        <p:txBody>
          <a:bodyPr/>
          <a:lstStyle/>
          <a:p>
            <a:fld id="{C87FA2B9-9DCD-43F8-B8E1-77368A092CBB}" type="slidenum">
              <a:rPr lang="en-GB" smtClean="0"/>
              <a:t>‹#›</a:t>
            </a:fld>
            <a:endParaRPr lang="en-GB"/>
          </a:p>
        </p:txBody>
      </p:sp>
    </p:spTree>
    <p:extLst>
      <p:ext uri="{BB962C8B-B14F-4D97-AF65-F5344CB8AC3E}">
        <p14:creationId xmlns:p14="http://schemas.microsoft.com/office/powerpoint/2010/main" val="4259800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690C6-AA1D-40CB-9534-9A6008075F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3CF7F95-06A8-498E-932A-068685240E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1A01D48-BE00-4BB9-A589-F4DC54A28B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DA52AA-E273-4BE5-BC9A-30C78D145413}"/>
              </a:ext>
            </a:extLst>
          </p:cNvPr>
          <p:cNvSpPr>
            <a:spLocks noGrp="1"/>
          </p:cNvSpPr>
          <p:nvPr>
            <p:ph type="dt" sz="half" idx="10"/>
          </p:nvPr>
        </p:nvSpPr>
        <p:spPr/>
        <p:txBody>
          <a:bodyPr/>
          <a:lstStyle/>
          <a:p>
            <a:fld id="{A6B38C99-40B8-4B5F-8ABD-C57B1DE78D21}" type="datetimeFigureOut">
              <a:rPr lang="en-GB" smtClean="0"/>
              <a:t>26/05/2020</a:t>
            </a:fld>
            <a:endParaRPr lang="en-GB"/>
          </a:p>
        </p:txBody>
      </p:sp>
      <p:sp>
        <p:nvSpPr>
          <p:cNvPr id="6" name="Footer Placeholder 5">
            <a:extLst>
              <a:ext uri="{FF2B5EF4-FFF2-40B4-BE49-F238E27FC236}">
                <a16:creationId xmlns:a16="http://schemas.microsoft.com/office/drawing/2014/main" id="{54764A03-8E23-4545-8997-C2E7BE2B7D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FA8154B-BAB4-4A0F-840F-7BD0E410083B}"/>
              </a:ext>
            </a:extLst>
          </p:cNvPr>
          <p:cNvSpPr>
            <a:spLocks noGrp="1"/>
          </p:cNvSpPr>
          <p:nvPr>
            <p:ph type="sldNum" sz="quarter" idx="12"/>
          </p:nvPr>
        </p:nvSpPr>
        <p:spPr/>
        <p:txBody>
          <a:bodyPr/>
          <a:lstStyle/>
          <a:p>
            <a:fld id="{C87FA2B9-9DCD-43F8-B8E1-77368A092CBB}" type="slidenum">
              <a:rPr lang="en-GB" smtClean="0"/>
              <a:t>‹#›</a:t>
            </a:fld>
            <a:endParaRPr lang="en-GB"/>
          </a:p>
        </p:txBody>
      </p:sp>
    </p:spTree>
    <p:extLst>
      <p:ext uri="{BB962C8B-B14F-4D97-AF65-F5344CB8AC3E}">
        <p14:creationId xmlns:p14="http://schemas.microsoft.com/office/powerpoint/2010/main" val="3835350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0EAA65-E9DC-4032-AFF7-4060BFAE84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0756446-2C1F-4531-A749-61AC7DCBB7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D8D363-FDE5-4CBA-9729-2C5436C399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B38C99-40B8-4B5F-8ABD-C57B1DE78D21}" type="datetimeFigureOut">
              <a:rPr lang="en-GB" smtClean="0"/>
              <a:t>26/05/2020</a:t>
            </a:fld>
            <a:endParaRPr lang="en-GB"/>
          </a:p>
        </p:txBody>
      </p:sp>
      <p:sp>
        <p:nvSpPr>
          <p:cNvPr id="5" name="Footer Placeholder 4">
            <a:extLst>
              <a:ext uri="{FF2B5EF4-FFF2-40B4-BE49-F238E27FC236}">
                <a16:creationId xmlns:a16="http://schemas.microsoft.com/office/drawing/2014/main" id="{8C1938C2-B66D-456D-B5D3-40294D31AD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396E823-5844-4EBD-8B1B-81F7C1BCFB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7FA2B9-9DCD-43F8-B8E1-77368A092CBB}" type="slidenum">
              <a:rPr lang="en-GB" smtClean="0"/>
              <a:t>‹#›</a:t>
            </a:fld>
            <a:endParaRPr lang="en-GB"/>
          </a:p>
        </p:txBody>
      </p:sp>
    </p:spTree>
    <p:extLst>
      <p:ext uri="{BB962C8B-B14F-4D97-AF65-F5344CB8AC3E}">
        <p14:creationId xmlns:p14="http://schemas.microsoft.com/office/powerpoint/2010/main" val="1692544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3403C-67A7-4D32-B720-2CEFB42F7526}"/>
              </a:ext>
            </a:extLst>
          </p:cNvPr>
          <p:cNvSpPr>
            <a:spLocks noGrp="1"/>
          </p:cNvSpPr>
          <p:nvPr>
            <p:ph type="ctrTitle"/>
          </p:nvPr>
        </p:nvSpPr>
        <p:spPr/>
        <p:txBody>
          <a:bodyPr/>
          <a:lstStyle/>
          <a:p>
            <a:r>
              <a:rPr lang="en-US" dirty="0"/>
              <a:t>Poetry Unit – Critical Essay</a:t>
            </a:r>
            <a:endParaRPr lang="en-GB" dirty="0"/>
          </a:p>
        </p:txBody>
      </p:sp>
      <p:sp>
        <p:nvSpPr>
          <p:cNvPr id="3" name="Subtitle 2">
            <a:extLst>
              <a:ext uri="{FF2B5EF4-FFF2-40B4-BE49-F238E27FC236}">
                <a16:creationId xmlns:a16="http://schemas.microsoft.com/office/drawing/2014/main" id="{F8769728-33BE-4E50-BEDF-241947D14967}"/>
              </a:ext>
            </a:extLst>
          </p:cNvPr>
          <p:cNvSpPr>
            <a:spLocks noGrp="1"/>
          </p:cNvSpPr>
          <p:nvPr>
            <p:ph type="subTitle" idx="1"/>
          </p:nvPr>
        </p:nvSpPr>
        <p:spPr/>
        <p:txBody>
          <a:bodyPr/>
          <a:lstStyle/>
          <a:p>
            <a:r>
              <a:rPr lang="en-US" dirty="0"/>
              <a:t>Learning Intention: to revise how to structure a critical essay</a:t>
            </a:r>
          </a:p>
          <a:p>
            <a:r>
              <a:rPr lang="en-US" dirty="0"/>
              <a:t>Success Criteria: you will be able to write a clearly structured, analytical essay.</a:t>
            </a:r>
            <a:endParaRPr lang="en-GB" dirty="0"/>
          </a:p>
        </p:txBody>
      </p:sp>
    </p:spTree>
    <p:extLst>
      <p:ext uri="{BB962C8B-B14F-4D97-AF65-F5344CB8AC3E}">
        <p14:creationId xmlns:p14="http://schemas.microsoft.com/office/powerpoint/2010/main" val="781783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9C811-AC9F-498F-A5E3-0BD3EA9E8B11}"/>
              </a:ext>
            </a:extLst>
          </p:cNvPr>
          <p:cNvSpPr>
            <a:spLocks noGrp="1"/>
          </p:cNvSpPr>
          <p:nvPr>
            <p:ph type="title"/>
          </p:nvPr>
        </p:nvSpPr>
        <p:spPr/>
        <p:txBody>
          <a:bodyPr/>
          <a:lstStyle/>
          <a:p>
            <a:r>
              <a:rPr lang="en-US" dirty="0"/>
              <a:t>Remember this from ‘Blessing’? It shows you how to analyse poetic devices</a:t>
            </a:r>
            <a:endParaRPr lang="en-GB" dirty="0"/>
          </a:p>
        </p:txBody>
      </p:sp>
      <p:graphicFrame>
        <p:nvGraphicFramePr>
          <p:cNvPr id="4" name="Content Placeholder 3">
            <a:extLst>
              <a:ext uri="{FF2B5EF4-FFF2-40B4-BE49-F238E27FC236}">
                <a16:creationId xmlns:a16="http://schemas.microsoft.com/office/drawing/2014/main" id="{1E8F6CF9-ECCB-45F9-97F2-B88C01420BB3}"/>
              </a:ext>
            </a:extLst>
          </p:cNvPr>
          <p:cNvGraphicFramePr>
            <a:graphicFrameLocks noGrp="1"/>
          </p:cNvGraphicFramePr>
          <p:nvPr>
            <p:ph idx="1"/>
            <p:extLst>
              <p:ext uri="{D42A27DB-BD31-4B8C-83A1-F6EECF244321}">
                <p14:modId xmlns:p14="http://schemas.microsoft.com/office/powerpoint/2010/main" val="2716467953"/>
              </p:ext>
            </p:extLst>
          </p:nvPr>
        </p:nvGraphicFramePr>
        <p:xfrm>
          <a:off x="1041008" y="1825626"/>
          <a:ext cx="10312792" cy="4938565"/>
        </p:xfrm>
        <a:graphic>
          <a:graphicData uri="http://schemas.openxmlformats.org/drawingml/2006/table">
            <a:tbl>
              <a:tblPr firstRow="1" firstCol="1" bandRow="1">
                <a:tableStyleId>{5C22544A-7EE6-4342-B048-85BDC9FD1C3A}</a:tableStyleId>
              </a:tblPr>
              <a:tblGrid>
                <a:gridCol w="2081969">
                  <a:extLst>
                    <a:ext uri="{9D8B030D-6E8A-4147-A177-3AD203B41FA5}">
                      <a16:colId xmlns:a16="http://schemas.microsoft.com/office/drawing/2014/main" val="3675184734"/>
                    </a:ext>
                  </a:extLst>
                </a:gridCol>
                <a:gridCol w="2884231">
                  <a:extLst>
                    <a:ext uri="{9D8B030D-6E8A-4147-A177-3AD203B41FA5}">
                      <a16:colId xmlns:a16="http://schemas.microsoft.com/office/drawing/2014/main" val="3812967892"/>
                    </a:ext>
                  </a:extLst>
                </a:gridCol>
                <a:gridCol w="5346592">
                  <a:extLst>
                    <a:ext uri="{9D8B030D-6E8A-4147-A177-3AD203B41FA5}">
                      <a16:colId xmlns:a16="http://schemas.microsoft.com/office/drawing/2014/main" val="3097199046"/>
                    </a:ext>
                  </a:extLst>
                </a:gridCol>
              </a:tblGrid>
              <a:tr h="211680">
                <a:tc>
                  <a:txBody>
                    <a:bodyPr/>
                    <a:lstStyle/>
                    <a:p>
                      <a:pPr>
                        <a:spcAft>
                          <a:spcPts val="0"/>
                        </a:spcAft>
                      </a:pPr>
                      <a:r>
                        <a:rPr lang="en-GB" sz="1200" dirty="0">
                          <a:effectLst/>
                        </a:rPr>
                        <a:t>Device</a:t>
                      </a:r>
                      <a:endParaRPr lang="en-GB" sz="1200" dirty="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200" dirty="0">
                          <a:effectLst/>
                        </a:rPr>
                        <a:t>Quote</a:t>
                      </a:r>
                      <a:endParaRPr lang="en-GB" sz="1200" dirty="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200" dirty="0">
                          <a:effectLst/>
                        </a:rPr>
                        <a:t>Effect – you must fill this in in detail. </a:t>
                      </a:r>
                      <a:endParaRPr lang="en-GB" sz="1200" dirty="0">
                        <a:effectLst/>
                        <a:latin typeface="Times New Roman" panose="02020603050405020304" pitchFamily="18" charset="0"/>
                        <a:ea typeface="Times New Roman" panose="02020603050405020304" pitchFamily="18" charset="0"/>
                      </a:endParaRPr>
                    </a:p>
                  </a:txBody>
                  <a:tcPr marL="24661" marR="24661" marT="0" marB="0"/>
                </a:tc>
                <a:extLst>
                  <a:ext uri="{0D108BD9-81ED-4DB2-BD59-A6C34878D82A}">
                    <a16:rowId xmlns:a16="http://schemas.microsoft.com/office/drawing/2014/main" val="223913372"/>
                  </a:ext>
                </a:extLst>
              </a:tr>
              <a:tr h="493833">
                <a:tc>
                  <a:txBody>
                    <a:bodyPr/>
                    <a:lstStyle/>
                    <a:p>
                      <a:pPr>
                        <a:spcAft>
                          <a:spcPts val="0"/>
                        </a:spcAft>
                      </a:pPr>
                      <a:r>
                        <a:rPr lang="en-GB" sz="1100">
                          <a:effectLst/>
                        </a:rPr>
                        <a:t>Simile</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‘The skin cracks like a pod’</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By comparing the people’s skin to a seed pod, it suggests it is dry and brittle. She may also be implying that just as seeds need water to grow and thrive, so too do these people. The image of skin being cracked makes it sound painful so the reader sympathises with the people.</a:t>
                      </a:r>
                      <a:endParaRPr lang="en-GB" sz="1100">
                        <a:effectLst/>
                        <a:latin typeface="Times New Roman" panose="02020603050405020304" pitchFamily="18" charset="0"/>
                        <a:ea typeface="Times New Roman" panose="02020603050405020304" pitchFamily="18" charset="0"/>
                      </a:endParaRPr>
                    </a:p>
                  </a:txBody>
                  <a:tcPr marL="24661" marR="24661" marT="0" marB="0"/>
                </a:tc>
                <a:extLst>
                  <a:ext uri="{0D108BD9-81ED-4DB2-BD59-A6C34878D82A}">
                    <a16:rowId xmlns:a16="http://schemas.microsoft.com/office/drawing/2014/main" val="2263563614"/>
                  </a:ext>
                </a:extLst>
              </a:tr>
              <a:tr h="338687">
                <a:tc>
                  <a:txBody>
                    <a:bodyPr/>
                    <a:lstStyle/>
                    <a:p>
                      <a:pPr>
                        <a:spcAft>
                          <a:spcPts val="0"/>
                        </a:spcAft>
                      </a:pPr>
                      <a:r>
                        <a:rPr lang="en-GB" sz="1100">
                          <a:effectLst/>
                        </a:rPr>
                        <a:t>onomatopoeia</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‘drip’ ‘splash’</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Reflects sound of water. To help us understand how it might feel to be imagining the sound of water when we have none. </a:t>
                      </a:r>
                    </a:p>
                    <a:p>
                      <a:pPr>
                        <a:spcAft>
                          <a:spcPts val="0"/>
                        </a:spcAft>
                      </a:pPr>
                      <a:r>
                        <a:rPr lang="en-GB" sz="1100">
                          <a:effectLst/>
                        </a:rPr>
                        <a:t> </a:t>
                      </a:r>
                      <a:endParaRPr lang="en-GB" sz="1100">
                        <a:effectLst/>
                        <a:latin typeface="Times New Roman" panose="02020603050405020304" pitchFamily="18" charset="0"/>
                        <a:ea typeface="Times New Roman" panose="02020603050405020304" pitchFamily="18" charset="0"/>
                      </a:endParaRPr>
                    </a:p>
                  </a:txBody>
                  <a:tcPr marL="24661" marR="24661" marT="0" marB="0"/>
                </a:tc>
                <a:extLst>
                  <a:ext uri="{0D108BD9-81ED-4DB2-BD59-A6C34878D82A}">
                    <a16:rowId xmlns:a16="http://schemas.microsoft.com/office/drawing/2014/main" val="3954723738"/>
                  </a:ext>
                </a:extLst>
              </a:tr>
              <a:tr h="395066">
                <a:tc>
                  <a:txBody>
                    <a:bodyPr/>
                    <a:lstStyle/>
                    <a:p>
                      <a:pPr>
                        <a:spcAft>
                          <a:spcPts val="0"/>
                        </a:spcAft>
                      </a:pPr>
                      <a:r>
                        <a:rPr lang="en-GB" sz="1100">
                          <a:effectLst/>
                        </a:rPr>
                        <a:t>An imperative verb (telling the reader to do something)</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‘Imagine…’</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The poet is asking us to put ourselves in the position of the people in the poem.  We do not normally need to imagine the sound of water as we hear it all the time but she wants us to realise that to them it is a joyous sound.</a:t>
                      </a:r>
                      <a:endParaRPr lang="en-GB" sz="1100">
                        <a:effectLst/>
                        <a:latin typeface="Times New Roman" panose="02020603050405020304" pitchFamily="18" charset="0"/>
                        <a:ea typeface="Times New Roman" panose="02020603050405020304" pitchFamily="18" charset="0"/>
                      </a:endParaRPr>
                    </a:p>
                  </a:txBody>
                  <a:tcPr marL="24661" marR="24661" marT="0" marB="0"/>
                </a:tc>
                <a:extLst>
                  <a:ext uri="{0D108BD9-81ED-4DB2-BD59-A6C34878D82A}">
                    <a16:rowId xmlns:a16="http://schemas.microsoft.com/office/drawing/2014/main" val="2716292026"/>
                  </a:ext>
                </a:extLst>
              </a:tr>
              <a:tr h="296301">
                <a:tc>
                  <a:txBody>
                    <a:bodyPr/>
                    <a:lstStyle/>
                    <a:p>
                      <a:pPr>
                        <a:spcAft>
                          <a:spcPts val="0"/>
                        </a:spcAft>
                      </a:pPr>
                      <a:r>
                        <a:rPr lang="en-GB" sz="1100">
                          <a:effectLst/>
                        </a:rPr>
                        <a:t>A concise, direct, factual statement ending in a full stop.</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There is never enough water.</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This line is not poetic or complex. Instead it is a simple comment designed to help us understand the facts of the situation at the start of the poem.</a:t>
                      </a:r>
                      <a:endParaRPr lang="en-GB" sz="1100">
                        <a:effectLst/>
                        <a:latin typeface="Times New Roman" panose="02020603050405020304" pitchFamily="18" charset="0"/>
                        <a:ea typeface="Times New Roman" panose="02020603050405020304" pitchFamily="18" charset="0"/>
                      </a:endParaRPr>
                    </a:p>
                  </a:txBody>
                  <a:tcPr marL="24661" marR="24661" marT="0" marB="0"/>
                </a:tc>
                <a:extLst>
                  <a:ext uri="{0D108BD9-81ED-4DB2-BD59-A6C34878D82A}">
                    <a16:rowId xmlns:a16="http://schemas.microsoft.com/office/drawing/2014/main" val="3491006689"/>
                  </a:ext>
                </a:extLst>
              </a:tr>
              <a:tr h="395066">
                <a:tc>
                  <a:txBody>
                    <a:bodyPr/>
                    <a:lstStyle/>
                    <a:p>
                      <a:pPr>
                        <a:spcAft>
                          <a:spcPts val="0"/>
                        </a:spcAft>
                      </a:pPr>
                      <a:r>
                        <a:rPr lang="en-GB" sz="1100">
                          <a:effectLst/>
                        </a:rPr>
                        <a:t>Metaphor</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‘The voice of a kindly god.’</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This metaphor implies that water is viewed as a gift from a god. It is as if a god’s love is raining down on them in a very practical form. Having water is like a miracle to them.</a:t>
                      </a:r>
                    </a:p>
                    <a:p>
                      <a:pPr>
                        <a:spcAft>
                          <a:spcPts val="0"/>
                        </a:spcAft>
                      </a:pPr>
                      <a:r>
                        <a:rPr lang="en-GB" sz="1100">
                          <a:effectLst/>
                        </a:rPr>
                        <a:t>(Note: no capital letter for god in the poem as India has many gods.)</a:t>
                      </a:r>
                      <a:endParaRPr lang="en-GB" sz="1100">
                        <a:effectLst/>
                        <a:latin typeface="Times New Roman" panose="02020603050405020304" pitchFamily="18" charset="0"/>
                        <a:ea typeface="Times New Roman" panose="02020603050405020304" pitchFamily="18" charset="0"/>
                      </a:endParaRPr>
                    </a:p>
                  </a:txBody>
                  <a:tcPr marL="24661" marR="24661" marT="0" marB="0"/>
                </a:tc>
                <a:extLst>
                  <a:ext uri="{0D108BD9-81ED-4DB2-BD59-A6C34878D82A}">
                    <a16:rowId xmlns:a16="http://schemas.microsoft.com/office/drawing/2014/main" val="1512934359"/>
                  </a:ext>
                </a:extLst>
              </a:tr>
              <a:tr h="296301">
                <a:tc>
                  <a:txBody>
                    <a:bodyPr/>
                    <a:lstStyle/>
                    <a:p>
                      <a:pPr>
                        <a:spcAft>
                          <a:spcPts val="0"/>
                        </a:spcAft>
                      </a:pPr>
                      <a:r>
                        <a:rPr lang="en-GB" sz="1100">
                          <a:effectLst/>
                        </a:rPr>
                        <a:t>Religious imagery</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‘a congregation’</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The word ‘congregation’ usually refers to a group of worshippers in a church or temple. However, here they are worshipping the around the water that they believe has been sent by a god.</a:t>
                      </a:r>
                      <a:endParaRPr lang="en-GB" sz="1100">
                        <a:effectLst/>
                        <a:latin typeface="Times New Roman" panose="02020603050405020304" pitchFamily="18" charset="0"/>
                        <a:ea typeface="Times New Roman" panose="02020603050405020304" pitchFamily="18" charset="0"/>
                      </a:endParaRPr>
                    </a:p>
                  </a:txBody>
                  <a:tcPr marL="24661" marR="24661" marT="0" marB="0"/>
                </a:tc>
                <a:extLst>
                  <a:ext uri="{0D108BD9-81ED-4DB2-BD59-A6C34878D82A}">
                    <a16:rowId xmlns:a16="http://schemas.microsoft.com/office/drawing/2014/main" val="2479416800"/>
                  </a:ext>
                </a:extLst>
              </a:tr>
              <a:tr h="197534">
                <a:tc>
                  <a:txBody>
                    <a:bodyPr/>
                    <a:lstStyle/>
                    <a:p>
                      <a:pPr>
                        <a:spcAft>
                          <a:spcPts val="0"/>
                        </a:spcAft>
                      </a:pPr>
                      <a:r>
                        <a:rPr lang="en-GB" sz="1100">
                          <a:effectLst/>
                        </a:rPr>
                        <a:t>Omitting the commas in a list</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‘every man woman child for streets around’</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It reflects that in the scrabble for water, there is no space or separation between man woman or child.</a:t>
                      </a:r>
                      <a:endParaRPr lang="en-GB" sz="1100">
                        <a:effectLst/>
                        <a:latin typeface="Times New Roman" panose="02020603050405020304" pitchFamily="18" charset="0"/>
                        <a:ea typeface="Times New Roman" panose="02020603050405020304" pitchFamily="18" charset="0"/>
                      </a:endParaRPr>
                    </a:p>
                  </a:txBody>
                  <a:tcPr marL="24661" marR="24661" marT="0" marB="0"/>
                </a:tc>
                <a:extLst>
                  <a:ext uri="{0D108BD9-81ED-4DB2-BD59-A6C34878D82A}">
                    <a16:rowId xmlns:a16="http://schemas.microsoft.com/office/drawing/2014/main" val="3659788079"/>
                  </a:ext>
                </a:extLst>
              </a:tr>
              <a:tr h="395066">
                <a:tc>
                  <a:txBody>
                    <a:bodyPr/>
                    <a:lstStyle/>
                    <a:p>
                      <a:pPr>
                        <a:spcAft>
                          <a:spcPts val="0"/>
                        </a:spcAft>
                      </a:pPr>
                      <a:r>
                        <a:rPr lang="en-GB" sz="1100">
                          <a:effectLst/>
                        </a:rPr>
                        <a:t>Metaphor to reflect value of water.</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‘Silver crashes to the ground’</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The comparison to ‘silver’ implies the water is precious to them and having access to it is a moment of good fortune. It also reflects the colour of the water so the reader can imagine it flooding out of the pipe.</a:t>
                      </a:r>
                      <a:endParaRPr lang="en-GB" sz="1100">
                        <a:effectLst/>
                        <a:latin typeface="Times New Roman" panose="02020603050405020304" pitchFamily="18" charset="0"/>
                        <a:ea typeface="Times New Roman" panose="02020603050405020304" pitchFamily="18" charset="0"/>
                      </a:endParaRPr>
                    </a:p>
                  </a:txBody>
                  <a:tcPr marL="24661" marR="24661" marT="0" marB="0"/>
                </a:tc>
                <a:extLst>
                  <a:ext uri="{0D108BD9-81ED-4DB2-BD59-A6C34878D82A}">
                    <a16:rowId xmlns:a16="http://schemas.microsoft.com/office/drawing/2014/main" val="2122785961"/>
                  </a:ext>
                </a:extLst>
              </a:tr>
              <a:tr h="1038805">
                <a:tc>
                  <a:txBody>
                    <a:bodyPr/>
                    <a:lstStyle/>
                    <a:p>
                      <a:pPr>
                        <a:spcAft>
                          <a:spcPts val="0"/>
                        </a:spcAft>
                      </a:pPr>
                      <a:r>
                        <a:rPr lang="en-GB" sz="1100">
                          <a:effectLst/>
                        </a:rPr>
                        <a:t>Words to show desperation, excitement or panic.</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a:effectLst/>
                        </a:rPr>
                        <a:t>‘frantic’</a:t>
                      </a:r>
                    </a:p>
                    <a:p>
                      <a:pPr>
                        <a:spcAft>
                          <a:spcPts val="0"/>
                        </a:spcAft>
                      </a:pPr>
                      <a:r>
                        <a:rPr lang="en-GB" sz="1100">
                          <a:effectLst/>
                        </a:rPr>
                        <a:t>‘butts’</a:t>
                      </a:r>
                      <a:endParaRPr lang="en-GB" sz="1100">
                        <a:effectLst/>
                        <a:latin typeface="Times New Roman" panose="02020603050405020304" pitchFamily="18" charset="0"/>
                        <a:ea typeface="Times New Roman" panose="02020603050405020304" pitchFamily="18" charset="0"/>
                      </a:endParaRPr>
                    </a:p>
                  </a:txBody>
                  <a:tcPr marL="24661" marR="24661" marT="0" marB="0"/>
                </a:tc>
                <a:tc>
                  <a:txBody>
                    <a:bodyPr/>
                    <a:lstStyle/>
                    <a:p>
                      <a:pPr>
                        <a:spcAft>
                          <a:spcPts val="0"/>
                        </a:spcAft>
                      </a:pPr>
                      <a:r>
                        <a:rPr lang="en-GB" sz="1100" dirty="0">
                          <a:effectLst/>
                        </a:rPr>
                        <a:t>‘frantic’ suggests people are desperate to get the water while it lasts. ‘Butts’ suggests everyone is crowded together pushing and shoving each other.  There is no time to be polite.</a:t>
                      </a:r>
                      <a:endParaRPr lang="en-GB" sz="1100" dirty="0">
                        <a:effectLst/>
                        <a:latin typeface="Times New Roman" panose="02020603050405020304" pitchFamily="18" charset="0"/>
                        <a:ea typeface="Times New Roman" panose="02020603050405020304" pitchFamily="18" charset="0"/>
                      </a:endParaRPr>
                    </a:p>
                  </a:txBody>
                  <a:tcPr marL="24661" marR="24661" marT="0" marB="0"/>
                </a:tc>
                <a:extLst>
                  <a:ext uri="{0D108BD9-81ED-4DB2-BD59-A6C34878D82A}">
                    <a16:rowId xmlns:a16="http://schemas.microsoft.com/office/drawing/2014/main" val="1100046757"/>
                  </a:ext>
                </a:extLst>
              </a:tr>
            </a:tbl>
          </a:graphicData>
        </a:graphic>
      </p:graphicFrame>
    </p:spTree>
    <p:extLst>
      <p:ext uri="{BB962C8B-B14F-4D97-AF65-F5344CB8AC3E}">
        <p14:creationId xmlns:p14="http://schemas.microsoft.com/office/powerpoint/2010/main" val="3413104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D5A7D-E3DF-4E01-97B9-6D62BF0FEFCB}"/>
              </a:ext>
            </a:extLst>
          </p:cNvPr>
          <p:cNvSpPr>
            <a:spLocks noGrp="1"/>
          </p:cNvSpPr>
          <p:nvPr>
            <p:ph type="title"/>
          </p:nvPr>
        </p:nvSpPr>
        <p:spPr/>
        <p:txBody>
          <a:bodyPr/>
          <a:lstStyle/>
          <a:p>
            <a:r>
              <a:rPr lang="en-US" dirty="0"/>
              <a:t>Remember this from ‘Island Man’? Use it to revise the structure of your paragraphs.</a:t>
            </a:r>
            <a:endParaRPr lang="en-GB" dirty="0"/>
          </a:p>
        </p:txBody>
      </p:sp>
      <p:sp>
        <p:nvSpPr>
          <p:cNvPr id="3" name="Content Placeholder 2">
            <a:extLst>
              <a:ext uri="{FF2B5EF4-FFF2-40B4-BE49-F238E27FC236}">
                <a16:creationId xmlns:a16="http://schemas.microsoft.com/office/drawing/2014/main" id="{43E7A95E-FEC5-4C55-BC42-40F4D64D9B58}"/>
              </a:ext>
            </a:extLst>
          </p:cNvPr>
          <p:cNvSpPr>
            <a:spLocks noGrp="1"/>
          </p:cNvSpPr>
          <p:nvPr>
            <p:ph idx="1"/>
          </p:nvPr>
        </p:nvSpPr>
        <p:spPr/>
        <p:txBody>
          <a:bodyPr>
            <a:normAutofit lnSpcReduction="10000"/>
          </a:bodyPr>
          <a:lstStyle/>
          <a:p>
            <a:pPr marL="0" indent="0">
              <a:buNone/>
            </a:pPr>
            <a:r>
              <a:rPr lang="en-GB" i="1" dirty="0"/>
              <a:t>Sample P.E.E paragraph– the point is highlighted green, the evidence is in pink, and the explanation is in blue. You can see that two comments are made in the explanation as the quote is fully analysed; the quote is integrated and correctly terminology (metaphor) is used to state the devices.</a:t>
            </a:r>
            <a:endParaRPr lang="en-GB" dirty="0"/>
          </a:p>
          <a:p>
            <a:r>
              <a:rPr lang="en-GB" dirty="0">
                <a:highlight>
                  <a:srgbClr val="00FF00"/>
                </a:highlight>
              </a:rPr>
              <a:t>Nichols uses a metaphor to describe how the island man feels about his island.  </a:t>
            </a:r>
            <a:r>
              <a:rPr lang="en-GB" dirty="0"/>
              <a:t>She refers to, </a:t>
            </a:r>
            <a:r>
              <a:rPr lang="en-GB" dirty="0">
                <a:highlight>
                  <a:srgbClr val="FF00FF"/>
                </a:highlight>
              </a:rPr>
              <a:t>‘his small emerald island’.  </a:t>
            </a:r>
            <a:r>
              <a:rPr lang="en-GB" dirty="0">
                <a:highlight>
                  <a:srgbClr val="00FFFF"/>
                </a:highlight>
              </a:rPr>
              <a:t>This suggests it is a very precious place to him and something he cherishes. It also creates a picture of a green and lush island which is a beautiful place to be so the reader begins to understand why he misses ‘his’ island so much.</a:t>
            </a:r>
          </a:p>
          <a:p>
            <a:endParaRPr lang="en-GB" dirty="0"/>
          </a:p>
        </p:txBody>
      </p:sp>
    </p:spTree>
    <p:extLst>
      <p:ext uri="{BB962C8B-B14F-4D97-AF65-F5344CB8AC3E}">
        <p14:creationId xmlns:p14="http://schemas.microsoft.com/office/powerpoint/2010/main" val="1455123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2EE90-4095-4C19-A601-BE658544B17B}"/>
              </a:ext>
            </a:extLst>
          </p:cNvPr>
          <p:cNvSpPr>
            <a:spLocks noGrp="1"/>
          </p:cNvSpPr>
          <p:nvPr>
            <p:ph type="title"/>
          </p:nvPr>
        </p:nvSpPr>
        <p:spPr/>
        <p:txBody>
          <a:bodyPr>
            <a:normAutofit/>
          </a:bodyPr>
          <a:lstStyle/>
          <a:p>
            <a:r>
              <a:rPr lang="en-US" sz="3200" dirty="0"/>
              <a:t>Remember this from ‘Sonnet 116’? Look at it again to remind you of how to explain and analyse your evidence.</a:t>
            </a:r>
            <a:endParaRPr lang="en-GB" sz="3200" dirty="0"/>
          </a:p>
        </p:txBody>
      </p:sp>
      <p:graphicFrame>
        <p:nvGraphicFramePr>
          <p:cNvPr id="4" name="Content Placeholder 3">
            <a:extLst>
              <a:ext uri="{FF2B5EF4-FFF2-40B4-BE49-F238E27FC236}">
                <a16:creationId xmlns:a16="http://schemas.microsoft.com/office/drawing/2014/main" id="{CEE621AE-22F1-40E6-89D5-F07FCB417BED}"/>
              </a:ext>
            </a:extLst>
          </p:cNvPr>
          <p:cNvGraphicFramePr>
            <a:graphicFrameLocks noGrp="1"/>
          </p:cNvGraphicFramePr>
          <p:nvPr>
            <p:ph idx="1"/>
            <p:extLst>
              <p:ext uri="{D42A27DB-BD31-4B8C-83A1-F6EECF244321}">
                <p14:modId xmlns:p14="http://schemas.microsoft.com/office/powerpoint/2010/main" val="839532813"/>
              </p:ext>
            </p:extLst>
          </p:nvPr>
        </p:nvGraphicFramePr>
        <p:xfrm>
          <a:off x="838199" y="1825625"/>
          <a:ext cx="10515600" cy="4622076"/>
        </p:xfrm>
        <a:graphic>
          <a:graphicData uri="http://schemas.openxmlformats.org/drawingml/2006/table">
            <a:tbl>
              <a:tblPr firstRow="1" bandRow="1">
                <a:tableStyleId>{5C22544A-7EE6-4342-B048-85BDC9FD1C3A}</a:tableStyleId>
              </a:tblPr>
              <a:tblGrid>
                <a:gridCol w="2645434">
                  <a:extLst>
                    <a:ext uri="{9D8B030D-6E8A-4147-A177-3AD203B41FA5}">
                      <a16:colId xmlns:a16="http://schemas.microsoft.com/office/drawing/2014/main" val="20000"/>
                    </a:ext>
                  </a:extLst>
                </a:gridCol>
                <a:gridCol w="2645434">
                  <a:extLst>
                    <a:ext uri="{9D8B030D-6E8A-4147-A177-3AD203B41FA5}">
                      <a16:colId xmlns:a16="http://schemas.microsoft.com/office/drawing/2014/main" val="20001"/>
                    </a:ext>
                  </a:extLst>
                </a:gridCol>
                <a:gridCol w="5224732">
                  <a:extLst>
                    <a:ext uri="{9D8B030D-6E8A-4147-A177-3AD203B41FA5}">
                      <a16:colId xmlns:a16="http://schemas.microsoft.com/office/drawing/2014/main" val="20002"/>
                    </a:ext>
                  </a:extLst>
                </a:gridCol>
              </a:tblGrid>
              <a:tr h="390875">
                <a:tc>
                  <a:txBody>
                    <a:bodyPr/>
                    <a:lstStyle/>
                    <a:p>
                      <a:r>
                        <a:rPr lang="en-US" sz="1400" b="1" dirty="0"/>
                        <a:t>Point</a:t>
                      </a:r>
                      <a:endParaRPr lang="en-GB" sz="1400" b="1" dirty="0"/>
                    </a:p>
                  </a:txBody>
                  <a:tcPr/>
                </a:tc>
                <a:tc>
                  <a:txBody>
                    <a:bodyPr/>
                    <a:lstStyle/>
                    <a:p>
                      <a:r>
                        <a:rPr lang="en-US" sz="1400" dirty="0"/>
                        <a:t>Evidence</a:t>
                      </a:r>
                      <a:endParaRPr lang="en-GB" sz="1400" dirty="0"/>
                    </a:p>
                  </a:txBody>
                  <a:tcPr/>
                </a:tc>
                <a:tc>
                  <a:txBody>
                    <a:bodyPr/>
                    <a:lstStyle/>
                    <a:p>
                      <a:r>
                        <a:rPr lang="en-US" sz="1400" dirty="0"/>
                        <a:t>Explain</a:t>
                      </a:r>
                      <a:endParaRPr lang="en-GB" sz="1400" dirty="0"/>
                    </a:p>
                  </a:txBody>
                  <a:tcPr/>
                </a:tc>
                <a:extLst>
                  <a:ext uri="{0D108BD9-81ED-4DB2-BD59-A6C34878D82A}">
                    <a16:rowId xmlns:a16="http://schemas.microsoft.com/office/drawing/2014/main" val="10000"/>
                  </a:ext>
                </a:extLst>
              </a:tr>
              <a:tr h="11019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Shakespeare uses a metaphor to explain how love is not affected by time.</a:t>
                      </a:r>
                    </a:p>
                    <a:p>
                      <a:endParaRPr lang="en-GB" sz="1400" b="1" dirty="0"/>
                    </a:p>
                  </a:txBody>
                  <a:tcPr/>
                </a:tc>
                <a:tc>
                  <a:txBody>
                    <a:bodyPr/>
                    <a:lstStyle/>
                    <a:p>
                      <a:r>
                        <a:rPr lang="en-US" sz="1400" dirty="0"/>
                        <a:t>‘Love’s not Time’s fool’</a:t>
                      </a:r>
                      <a:endParaRPr lang="en-GB" sz="1400" dirty="0"/>
                    </a:p>
                  </a:txBody>
                  <a:tcPr/>
                </a:tc>
                <a:tc>
                  <a:txBody>
                    <a:bodyPr/>
                    <a:lstStyle/>
                    <a:p>
                      <a:r>
                        <a:rPr lang="en-US" sz="1400" dirty="0"/>
                        <a:t>The personification of Love and Time suggests time tries to outwit (fool) love by ageing and trying to remove the beauty of a lover. Shakespeare implies that true love would never be fooled in this way and is not affected by the passing of time.</a:t>
                      </a:r>
                      <a:endParaRPr lang="en-GB" sz="1400" dirty="0"/>
                    </a:p>
                  </a:txBody>
                  <a:tcPr/>
                </a:tc>
                <a:extLst>
                  <a:ext uri="{0D108BD9-81ED-4DB2-BD59-A6C34878D82A}">
                    <a16:rowId xmlns:a16="http://schemas.microsoft.com/office/drawing/2014/main" val="10001"/>
                  </a:ext>
                </a:extLst>
              </a:tr>
              <a:tr h="1391911">
                <a:tc>
                  <a:txBody>
                    <a:bodyPr/>
                    <a:lstStyle/>
                    <a:p>
                      <a:r>
                        <a:rPr lang="en-US" sz="1600" b="0" dirty="0"/>
                        <a:t>Shakespeare is celebrating love in this poem. </a:t>
                      </a:r>
                      <a:endParaRPr lang="en-GB" sz="1600" b="0" dirty="0"/>
                    </a:p>
                  </a:txBody>
                  <a:tcPr/>
                </a:tc>
                <a:tc>
                  <a:txBody>
                    <a:bodyPr/>
                    <a:lstStyle/>
                    <a:p>
                      <a:endParaRPr lang="en-GB" dirty="0"/>
                    </a:p>
                    <a:p>
                      <a:r>
                        <a:rPr lang="en-GB" sz="1600" dirty="0">
                          <a:solidFill>
                            <a:schemeClr val="tx1"/>
                          </a:solidFill>
                        </a:rPr>
                        <a:t>‘Let me not to the marriage of true minds</a:t>
                      </a:r>
                      <a:br>
                        <a:rPr lang="en-GB" sz="1600" dirty="0">
                          <a:solidFill>
                            <a:schemeClr val="tx1"/>
                          </a:solidFill>
                        </a:rPr>
                      </a:br>
                      <a:r>
                        <a:rPr lang="en-GB" sz="1600" dirty="0">
                          <a:solidFill>
                            <a:schemeClr val="tx1"/>
                          </a:solidFill>
                        </a:rPr>
                        <a:t>Admit impediments.’</a:t>
                      </a:r>
                    </a:p>
                  </a:txBody>
                  <a:tcPr/>
                </a:tc>
                <a:tc>
                  <a:txBody>
                    <a:bodyPr/>
                    <a:lstStyle/>
                    <a:p>
                      <a:r>
                        <a:rPr lang="en-GB" dirty="0"/>
                        <a:t>He feels that no obstacles should be able to impede the course of true love. The implication is that if obstacles do get in the way, then it was not true love to begin with.</a:t>
                      </a:r>
                    </a:p>
                  </a:txBody>
                  <a:tcPr/>
                </a:tc>
                <a:extLst>
                  <a:ext uri="{0D108BD9-81ED-4DB2-BD59-A6C34878D82A}">
                    <a16:rowId xmlns:a16="http://schemas.microsoft.com/office/drawing/2014/main" val="10002"/>
                  </a:ext>
                </a:extLst>
              </a:tr>
              <a:tr h="1544685">
                <a:tc>
                  <a:txBody>
                    <a:bodyPr/>
                    <a:lstStyle/>
                    <a:p>
                      <a:r>
                        <a:rPr lang="en-US" sz="1600" b="0" dirty="0"/>
                        <a:t>By comparing love to the North Star, he is suggesting it should be valued beyond price.</a:t>
                      </a:r>
                      <a:endParaRPr lang="en-GB" sz="1600" b="0" dirty="0"/>
                    </a:p>
                  </a:txBody>
                  <a:tcPr/>
                </a:tc>
                <a:tc>
                  <a:txBody>
                    <a:bodyPr/>
                    <a:lstStyle/>
                    <a:p>
                      <a:r>
                        <a:rPr lang="en-GB" sz="1800" dirty="0">
                          <a:solidFill>
                            <a:schemeClr val="tx1"/>
                          </a:solidFill>
                        </a:rPr>
                        <a:t>‘</a:t>
                      </a:r>
                      <a:r>
                        <a:rPr lang="en-GB" sz="1600" dirty="0">
                          <a:solidFill>
                            <a:schemeClr val="tx1"/>
                          </a:solidFill>
                        </a:rPr>
                        <a:t>It is the star … Whose worth's unknown</a:t>
                      </a:r>
                    </a:p>
                  </a:txBody>
                  <a:tcPr/>
                </a:tc>
                <a:tc>
                  <a:txBody>
                    <a:bodyPr/>
                    <a:lstStyle/>
                    <a:p>
                      <a:r>
                        <a:rPr lang="en-US" dirty="0"/>
                        <a:t>Just as the star is an invaluable guide to sailors because it can save them from danger, true love is priceless. It is something precious and worth protecting. He may also be suggesting that true love can save lost or wandering souls, perhaps giving meaning to their lives.</a:t>
                      </a:r>
                      <a:endParaRPr lang="en-GB" dirty="0"/>
                    </a:p>
                  </a:txBody>
                  <a:tcPr/>
                </a:tc>
                <a:extLst>
                  <a:ext uri="{0D108BD9-81ED-4DB2-BD59-A6C34878D82A}">
                    <a16:rowId xmlns:a16="http://schemas.microsoft.com/office/drawing/2014/main" val="3533635842"/>
                  </a:ext>
                </a:extLst>
              </a:tr>
            </a:tbl>
          </a:graphicData>
        </a:graphic>
      </p:graphicFrame>
    </p:spTree>
    <p:extLst>
      <p:ext uri="{BB962C8B-B14F-4D97-AF65-F5344CB8AC3E}">
        <p14:creationId xmlns:p14="http://schemas.microsoft.com/office/powerpoint/2010/main" val="479974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ED8EB-498D-4E2B-BD15-30C8020E64C1}"/>
              </a:ext>
            </a:extLst>
          </p:cNvPr>
          <p:cNvSpPr>
            <a:spLocks noGrp="1"/>
          </p:cNvSpPr>
          <p:nvPr>
            <p:ph type="title"/>
          </p:nvPr>
        </p:nvSpPr>
        <p:spPr/>
        <p:txBody>
          <a:bodyPr/>
          <a:lstStyle/>
          <a:p>
            <a:r>
              <a:rPr lang="en-GB" dirty="0"/>
              <a:t>Writing your introduction</a:t>
            </a:r>
          </a:p>
        </p:txBody>
      </p:sp>
      <p:sp>
        <p:nvSpPr>
          <p:cNvPr id="3" name="Content Placeholder 2">
            <a:extLst>
              <a:ext uri="{FF2B5EF4-FFF2-40B4-BE49-F238E27FC236}">
                <a16:creationId xmlns:a16="http://schemas.microsoft.com/office/drawing/2014/main" id="{9308FC5E-A1A1-4F41-8BE9-3CEB91C309A3}"/>
              </a:ext>
            </a:extLst>
          </p:cNvPr>
          <p:cNvSpPr>
            <a:spLocks noGrp="1"/>
          </p:cNvSpPr>
          <p:nvPr>
            <p:ph idx="1"/>
          </p:nvPr>
        </p:nvSpPr>
        <p:spPr>
          <a:solidFill>
            <a:srgbClr val="FFFF00"/>
          </a:solidFill>
        </p:spPr>
        <p:txBody>
          <a:bodyPr>
            <a:normAutofit/>
          </a:bodyPr>
          <a:lstStyle/>
          <a:p>
            <a:pPr marL="0" indent="0">
              <a:buNone/>
            </a:pPr>
            <a:r>
              <a:rPr lang="en-GB" dirty="0"/>
              <a:t>1. INTRODUCTION: </a:t>
            </a:r>
          </a:p>
          <a:p>
            <a:r>
              <a:rPr lang="en-GB" dirty="0"/>
              <a:t>Name of the poet;</a:t>
            </a:r>
          </a:p>
          <a:p>
            <a:r>
              <a:rPr lang="en-GB" dirty="0"/>
              <a:t>Name of the poem;</a:t>
            </a:r>
          </a:p>
          <a:p>
            <a:r>
              <a:rPr lang="en-GB" dirty="0"/>
              <a:t>Use the wording of the task and respond to the question; </a:t>
            </a:r>
          </a:p>
          <a:p>
            <a:r>
              <a:rPr lang="en-GB" dirty="0"/>
              <a:t>Brief summary of the poem;</a:t>
            </a:r>
          </a:p>
          <a:p>
            <a:r>
              <a:rPr lang="en-GB" dirty="0"/>
              <a:t>Comment on writer’s purpose.</a:t>
            </a:r>
          </a:p>
          <a:p>
            <a:pPr marL="0" indent="0" algn="ctr">
              <a:buNone/>
            </a:pPr>
            <a:r>
              <a:rPr lang="en-GB" dirty="0">
                <a:solidFill>
                  <a:srgbClr val="FF0000"/>
                </a:solidFill>
              </a:rPr>
              <a:t>DO NOT REFER TO YOURSELF</a:t>
            </a:r>
          </a:p>
          <a:p>
            <a:pPr marL="0" indent="0" algn="ctr">
              <a:buNone/>
            </a:pPr>
            <a:r>
              <a:rPr lang="en-GB" dirty="0">
                <a:solidFill>
                  <a:srgbClr val="FF0000"/>
                </a:solidFill>
              </a:rPr>
              <a:t>DO NOT REFER TO THE ESSAY</a:t>
            </a:r>
          </a:p>
        </p:txBody>
      </p:sp>
    </p:spTree>
    <p:extLst>
      <p:ext uri="{BB962C8B-B14F-4D97-AF65-F5344CB8AC3E}">
        <p14:creationId xmlns:p14="http://schemas.microsoft.com/office/powerpoint/2010/main" val="39904267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BEF01-6711-48A9-B913-0263920E83F1}"/>
              </a:ext>
            </a:extLst>
          </p:cNvPr>
          <p:cNvSpPr>
            <a:spLocks noGrp="1"/>
          </p:cNvSpPr>
          <p:nvPr>
            <p:ph type="title"/>
          </p:nvPr>
        </p:nvSpPr>
        <p:spPr/>
        <p:txBody>
          <a:bodyPr>
            <a:normAutofit/>
          </a:bodyPr>
          <a:lstStyle/>
          <a:p>
            <a:r>
              <a:rPr lang="en-GB" sz="3600" b="1" dirty="0"/>
              <a:t>Sample Introduction </a:t>
            </a:r>
            <a:r>
              <a:rPr lang="en-GB" sz="3100" b="1" dirty="0"/>
              <a:t>– Read the comments to help you unpick the introduction and check everything from our list is included</a:t>
            </a:r>
          </a:p>
        </p:txBody>
      </p:sp>
      <p:sp>
        <p:nvSpPr>
          <p:cNvPr id="3" name="Content Placeholder 2">
            <a:extLst>
              <a:ext uri="{FF2B5EF4-FFF2-40B4-BE49-F238E27FC236}">
                <a16:creationId xmlns:a16="http://schemas.microsoft.com/office/drawing/2014/main" id="{FD7B5CA1-3B42-43ED-8C6B-A6D203AC148F}"/>
              </a:ext>
            </a:extLst>
          </p:cNvPr>
          <p:cNvSpPr>
            <a:spLocks noGrp="1"/>
          </p:cNvSpPr>
          <p:nvPr>
            <p:ph idx="1"/>
          </p:nvPr>
        </p:nvSpPr>
        <p:spPr>
          <a:solidFill>
            <a:srgbClr val="FFFF00"/>
          </a:solidFill>
        </p:spPr>
        <p:txBody>
          <a:bodyPr/>
          <a:lstStyle/>
          <a:p>
            <a:pPr marL="0" indent="0">
              <a:buNone/>
            </a:pPr>
            <a:r>
              <a:rPr lang="en-GB" dirty="0">
                <a:highlight>
                  <a:srgbClr val="00FF00"/>
                </a:highlight>
              </a:rPr>
              <a:t>The Charge of the Light Brigade is a poem written by Alfred Lord Tennyson in 1854</a:t>
            </a:r>
            <a:r>
              <a:rPr lang="en-GB" dirty="0"/>
              <a:t>. </a:t>
            </a:r>
            <a:r>
              <a:rPr lang="en-GB" dirty="0">
                <a:highlight>
                  <a:srgbClr val="FF00FF"/>
                </a:highlight>
              </a:rPr>
              <a:t>It is based on a true event when a six hundred strong light brigade charged Russian cannons during the Crimean War</a:t>
            </a:r>
            <a:r>
              <a:rPr lang="en-GB" dirty="0"/>
              <a:t>. </a:t>
            </a:r>
            <a:r>
              <a:rPr lang="en-GB" dirty="0">
                <a:highlight>
                  <a:srgbClr val="00FFFF"/>
                </a:highlight>
              </a:rPr>
              <a:t>Tennyson read about the tragic loss of life in an article in The Times and wrote his poem to ‘honour’ the ‘Noble six hundred</a:t>
            </a:r>
            <a:r>
              <a:rPr lang="en-GB" dirty="0"/>
              <a:t>.’ </a:t>
            </a:r>
            <a:r>
              <a:rPr lang="en-GB" dirty="0">
                <a:highlight>
                  <a:srgbClr val="C0C0C0"/>
                </a:highlight>
              </a:rPr>
              <a:t>The poem provokes thoughts about war and conflict and whether it is worth the loss of human life. It also makes the reader think about the themes of honour, courage and patriotism.</a:t>
            </a:r>
          </a:p>
        </p:txBody>
      </p:sp>
    </p:spTree>
    <p:extLst>
      <p:ext uri="{BB962C8B-B14F-4D97-AF65-F5344CB8AC3E}">
        <p14:creationId xmlns:p14="http://schemas.microsoft.com/office/powerpoint/2010/main" val="1058374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0D139-E149-4804-9EEC-8C25942372EF}"/>
              </a:ext>
            </a:extLst>
          </p:cNvPr>
          <p:cNvSpPr>
            <a:spLocks noGrp="1"/>
          </p:cNvSpPr>
          <p:nvPr>
            <p:ph type="title"/>
          </p:nvPr>
        </p:nvSpPr>
        <p:spPr/>
        <p:txBody>
          <a:bodyPr/>
          <a:lstStyle/>
          <a:p>
            <a:r>
              <a:rPr lang="en-US" dirty="0"/>
              <a:t>Quick Review</a:t>
            </a:r>
            <a:endParaRPr lang="en-GB" dirty="0"/>
          </a:p>
        </p:txBody>
      </p:sp>
      <p:sp>
        <p:nvSpPr>
          <p:cNvPr id="3" name="Content Placeholder 2">
            <a:extLst>
              <a:ext uri="{FF2B5EF4-FFF2-40B4-BE49-F238E27FC236}">
                <a16:creationId xmlns:a16="http://schemas.microsoft.com/office/drawing/2014/main" id="{DCFCAB3A-A5EE-445B-93C7-70EFB288DB12}"/>
              </a:ext>
            </a:extLst>
          </p:cNvPr>
          <p:cNvSpPr>
            <a:spLocks noGrp="1"/>
          </p:cNvSpPr>
          <p:nvPr>
            <p:ph idx="1"/>
          </p:nvPr>
        </p:nvSpPr>
        <p:spPr>
          <a:solidFill>
            <a:srgbClr val="FFFF00"/>
          </a:solidFill>
        </p:spPr>
        <p:txBody>
          <a:bodyPr>
            <a:normAutofit fontScale="92500"/>
          </a:bodyPr>
          <a:lstStyle/>
          <a:p>
            <a:r>
              <a:rPr lang="en-US" dirty="0"/>
              <a:t>So, you have your ideas about what thoughts the poem provokes and what devices are used.</a:t>
            </a:r>
          </a:p>
          <a:p>
            <a:r>
              <a:rPr lang="en-US" dirty="0"/>
              <a:t>You’ve been reminded how to structure the main paragraphs of your essay.</a:t>
            </a:r>
          </a:p>
          <a:p>
            <a:r>
              <a:rPr lang="en-US" dirty="0"/>
              <a:t>You have revised how to write an introduction and have looked at an example.</a:t>
            </a:r>
          </a:p>
          <a:p>
            <a:endParaRPr lang="en-US" dirty="0">
              <a:solidFill>
                <a:srgbClr val="FF0000"/>
              </a:solidFill>
            </a:endParaRPr>
          </a:p>
          <a:p>
            <a:pPr marL="0" indent="0" algn="ctr">
              <a:buNone/>
            </a:pPr>
            <a:r>
              <a:rPr lang="en-US" b="1" dirty="0">
                <a:solidFill>
                  <a:srgbClr val="FF0000"/>
                </a:solidFill>
              </a:rPr>
              <a:t>I suggest you now formulate your topic sentences. (i.e. decide what you want to discuss in each paragraph.  It may be a thought the poem provokes, or a device you wish to analyse.)</a:t>
            </a:r>
          </a:p>
          <a:p>
            <a:pPr marL="0" indent="0" algn="ctr">
              <a:buNone/>
            </a:pPr>
            <a:r>
              <a:rPr lang="en-US" b="1" dirty="0">
                <a:solidFill>
                  <a:srgbClr val="7030A0"/>
                </a:solidFill>
              </a:rPr>
              <a:t>See the next slide for additional help.</a:t>
            </a:r>
            <a:endParaRPr lang="en-GB" b="1" dirty="0">
              <a:solidFill>
                <a:srgbClr val="7030A0"/>
              </a:solidFill>
            </a:endParaRPr>
          </a:p>
        </p:txBody>
      </p:sp>
    </p:spTree>
    <p:extLst>
      <p:ext uri="{BB962C8B-B14F-4D97-AF65-F5344CB8AC3E}">
        <p14:creationId xmlns:p14="http://schemas.microsoft.com/office/powerpoint/2010/main" val="4280286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9E83E-3211-4316-B6C1-A5A3BA4D520D}"/>
              </a:ext>
            </a:extLst>
          </p:cNvPr>
          <p:cNvSpPr>
            <a:spLocks noGrp="1"/>
          </p:cNvSpPr>
          <p:nvPr>
            <p:ph type="title"/>
          </p:nvPr>
        </p:nvSpPr>
        <p:spPr/>
        <p:txBody>
          <a:bodyPr>
            <a:normAutofit fontScale="90000"/>
          </a:bodyPr>
          <a:lstStyle/>
          <a:p>
            <a:r>
              <a:rPr lang="en-US" dirty="0"/>
              <a:t>Sample </a:t>
            </a:r>
            <a:r>
              <a:rPr lang="en-US" b="1" dirty="0"/>
              <a:t>topic sentences </a:t>
            </a:r>
            <a:r>
              <a:rPr lang="en-US" dirty="0"/>
              <a:t>– these make it clear what you are going to discuss in the paragraph</a:t>
            </a:r>
            <a:endParaRPr lang="en-GB" dirty="0"/>
          </a:p>
        </p:txBody>
      </p:sp>
      <p:sp>
        <p:nvSpPr>
          <p:cNvPr id="3" name="Content Placeholder 2">
            <a:extLst>
              <a:ext uri="{FF2B5EF4-FFF2-40B4-BE49-F238E27FC236}">
                <a16:creationId xmlns:a16="http://schemas.microsoft.com/office/drawing/2014/main" id="{4FC07366-A29E-4307-9CE7-E8EB9D4B8BE7}"/>
              </a:ext>
            </a:extLst>
          </p:cNvPr>
          <p:cNvSpPr>
            <a:spLocks noGrp="1"/>
          </p:cNvSpPr>
          <p:nvPr>
            <p:ph idx="1"/>
          </p:nvPr>
        </p:nvSpPr>
        <p:spPr>
          <a:solidFill>
            <a:srgbClr val="FFFF00"/>
          </a:solidFill>
        </p:spPr>
        <p:txBody>
          <a:bodyPr>
            <a:normAutofit fontScale="92500" lnSpcReduction="20000"/>
          </a:bodyPr>
          <a:lstStyle/>
          <a:p>
            <a:r>
              <a:rPr lang="en-US" dirty="0"/>
              <a:t>Tennyson uses metaphors to help the reader understand the danger and sheer horror of the situation. </a:t>
            </a:r>
          </a:p>
          <a:p>
            <a:r>
              <a:rPr lang="en-US" dirty="0"/>
              <a:t>Nichols wants the reader to understand how difficult it must be for someone who feels displaced from their own culture and homeland.</a:t>
            </a:r>
          </a:p>
          <a:p>
            <a:r>
              <a:rPr lang="en-US" dirty="0" err="1"/>
              <a:t>Dharkar</a:t>
            </a:r>
            <a:r>
              <a:rPr lang="en-US" dirty="0"/>
              <a:t> uses sound devices to build tension in her poem, and to help the reader understand the villagers’ excitement at the sound of water in their drought ridden land.</a:t>
            </a:r>
            <a:endParaRPr lang="en-GB" dirty="0"/>
          </a:p>
          <a:p>
            <a:endParaRPr lang="en-GB" dirty="0"/>
          </a:p>
          <a:p>
            <a:pPr marL="0" indent="0" algn="ctr">
              <a:buNone/>
            </a:pPr>
            <a:r>
              <a:rPr lang="en-GB" b="1" dirty="0"/>
              <a:t>Each of these sentences tells the reader what the paragraph will be about, and each addresses either a thought provoked by the poem or a device used in the poem, therefore it sticks to the essay task/question.</a:t>
            </a:r>
          </a:p>
          <a:p>
            <a:pPr marL="0" indent="0" algn="ctr">
              <a:buNone/>
            </a:pPr>
            <a:r>
              <a:rPr lang="en-GB" sz="3900" b="1" dirty="0">
                <a:solidFill>
                  <a:srgbClr val="FF0000"/>
                </a:solidFill>
              </a:rPr>
              <a:t>Now write your own topic sentences – aim for 4 or 5.</a:t>
            </a:r>
            <a:endParaRPr lang="en-US" sz="3900" b="1" dirty="0">
              <a:solidFill>
                <a:srgbClr val="FF0000"/>
              </a:solidFill>
            </a:endParaRPr>
          </a:p>
        </p:txBody>
      </p:sp>
    </p:spTree>
    <p:extLst>
      <p:ext uri="{BB962C8B-B14F-4D97-AF65-F5344CB8AC3E}">
        <p14:creationId xmlns:p14="http://schemas.microsoft.com/office/powerpoint/2010/main" val="1391639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3C71B-1D07-47EC-9045-5215C0ACA175}"/>
              </a:ext>
            </a:extLst>
          </p:cNvPr>
          <p:cNvSpPr>
            <a:spLocks noGrp="1"/>
          </p:cNvSpPr>
          <p:nvPr>
            <p:ph type="title"/>
          </p:nvPr>
        </p:nvSpPr>
        <p:spPr/>
        <p:txBody>
          <a:bodyPr/>
          <a:lstStyle/>
          <a:p>
            <a:r>
              <a:rPr lang="en-GB" dirty="0"/>
              <a:t>Remember our analytical language- </a:t>
            </a:r>
            <a:r>
              <a:rPr lang="en-GB" sz="3600" dirty="0"/>
              <a:t>this will help you introduce your analysis section.</a:t>
            </a:r>
          </a:p>
        </p:txBody>
      </p:sp>
      <p:sp>
        <p:nvSpPr>
          <p:cNvPr id="3" name="Content Placeholder 2">
            <a:extLst>
              <a:ext uri="{FF2B5EF4-FFF2-40B4-BE49-F238E27FC236}">
                <a16:creationId xmlns:a16="http://schemas.microsoft.com/office/drawing/2014/main" id="{C07C979D-3732-45BD-A1B3-EE84B7637F12}"/>
              </a:ext>
            </a:extLst>
          </p:cNvPr>
          <p:cNvSpPr>
            <a:spLocks noGrp="1"/>
          </p:cNvSpPr>
          <p:nvPr>
            <p:ph sz="half" idx="1"/>
          </p:nvPr>
        </p:nvSpPr>
        <p:spPr>
          <a:solidFill>
            <a:srgbClr val="FFFF00"/>
          </a:solidFill>
        </p:spPr>
        <p:txBody>
          <a:bodyPr>
            <a:normAutofit fontScale="92500" lnSpcReduction="20000"/>
          </a:bodyPr>
          <a:lstStyle/>
          <a:p>
            <a:pPr lvl="0"/>
            <a:r>
              <a:rPr lang="en-GB" dirty="0"/>
              <a:t>This suggests …</a:t>
            </a:r>
          </a:p>
          <a:p>
            <a:pPr lvl="0"/>
            <a:r>
              <a:rPr lang="en-GB" dirty="0"/>
              <a:t>The words imply …</a:t>
            </a:r>
          </a:p>
          <a:p>
            <a:pPr lvl="0"/>
            <a:r>
              <a:rPr lang="en-GB" dirty="0"/>
              <a:t>The phrase/word/image suggests…</a:t>
            </a:r>
          </a:p>
          <a:p>
            <a:pPr lvl="0"/>
            <a:r>
              <a:rPr lang="en-GB" dirty="0"/>
              <a:t>The connotations of the word/phrase are …</a:t>
            </a:r>
          </a:p>
          <a:p>
            <a:pPr lvl="0"/>
            <a:r>
              <a:rPr lang="en-GB" dirty="0"/>
              <a:t>This makes the reader think/feel …</a:t>
            </a:r>
          </a:p>
          <a:p>
            <a:pPr lvl="0"/>
            <a:r>
              <a:rPr lang="en-GB" dirty="0"/>
              <a:t>The writer is attempting/trying to</a:t>
            </a:r>
          </a:p>
          <a:p>
            <a:pPr lvl="0"/>
            <a:r>
              <a:rPr lang="en-GB" dirty="0"/>
              <a:t>The ______ reiterates/reinforces/ repeats/recalls..</a:t>
            </a:r>
          </a:p>
          <a:p>
            <a:pPr lvl="0"/>
            <a:r>
              <a:rPr lang="en-GB" dirty="0"/>
              <a:t>The rhythm represents…</a:t>
            </a:r>
          </a:p>
          <a:p>
            <a:pPr lvl="0"/>
            <a:r>
              <a:rPr lang="en-GB" dirty="0"/>
              <a:t>The recurring image of …</a:t>
            </a:r>
          </a:p>
          <a:p>
            <a:endParaRPr lang="en-GB" dirty="0"/>
          </a:p>
        </p:txBody>
      </p:sp>
      <p:sp>
        <p:nvSpPr>
          <p:cNvPr id="4" name="Content Placeholder 3">
            <a:extLst>
              <a:ext uri="{FF2B5EF4-FFF2-40B4-BE49-F238E27FC236}">
                <a16:creationId xmlns:a16="http://schemas.microsoft.com/office/drawing/2014/main" id="{DD25F294-135F-4733-ADC1-F28E33005C52}"/>
              </a:ext>
            </a:extLst>
          </p:cNvPr>
          <p:cNvSpPr>
            <a:spLocks noGrp="1"/>
          </p:cNvSpPr>
          <p:nvPr>
            <p:ph sz="half" idx="2"/>
          </p:nvPr>
        </p:nvSpPr>
        <p:spPr>
          <a:solidFill>
            <a:srgbClr val="FFFF00"/>
          </a:solidFill>
        </p:spPr>
        <p:txBody>
          <a:bodyPr>
            <a:normAutofit fontScale="92500" lnSpcReduction="20000"/>
          </a:bodyPr>
          <a:lstStyle/>
          <a:p>
            <a:pPr lvl="0"/>
            <a:r>
              <a:rPr lang="en-GB" dirty="0"/>
              <a:t>By using this word/phrase/image, the writer is …</a:t>
            </a:r>
          </a:p>
          <a:p>
            <a:pPr lvl="0"/>
            <a:r>
              <a:rPr lang="en-GB" dirty="0"/>
              <a:t>The writer encourages the reader to …</a:t>
            </a:r>
          </a:p>
          <a:p>
            <a:pPr lvl="0"/>
            <a:r>
              <a:rPr lang="en-GB" dirty="0"/>
              <a:t>… makes it sound like …</a:t>
            </a:r>
          </a:p>
          <a:p>
            <a:pPr lvl="0"/>
            <a:r>
              <a:rPr lang="en-GB" dirty="0"/>
              <a:t>… sounds as if …</a:t>
            </a:r>
          </a:p>
          <a:p>
            <a:pPr lvl="0"/>
            <a:r>
              <a:rPr lang="en-GB" dirty="0"/>
              <a:t>… gives the impression …</a:t>
            </a:r>
          </a:p>
          <a:p>
            <a:pPr lvl="0"/>
            <a:r>
              <a:rPr lang="en-GB" dirty="0"/>
              <a:t>… conveys a sense of …</a:t>
            </a:r>
          </a:p>
          <a:p>
            <a:pPr lvl="0"/>
            <a:r>
              <a:rPr lang="en-GB" dirty="0"/>
              <a:t>The _____ echoes the idea/image </a:t>
            </a:r>
          </a:p>
          <a:p>
            <a:pPr lvl="0"/>
            <a:r>
              <a:rPr lang="en-GB" dirty="0"/>
              <a:t>…creates a sense of…</a:t>
            </a:r>
          </a:p>
          <a:p>
            <a:pPr lvl="0"/>
            <a:r>
              <a:rPr lang="en-GB" dirty="0"/>
              <a:t>Reflects the idea/sound of …</a:t>
            </a:r>
          </a:p>
          <a:p>
            <a:endParaRPr lang="en-GB" dirty="0"/>
          </a:p>
        </p:txBody>
      </p:sp>
    </p:spTree>
    <p:extLst>
      <p:ext uri="{BB962C8B-B14F-4D97-AF65-F5344CB8AC3E}">
        <p14:creationId xmlns:p14="http://schemas.microsoft.com/office/powerpoint/2010/main" val="3378617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7BD22-A883-4356-B37B-D374BDE689B3}"/>
              </a:ext>
            </a:extLst>
          </p:cNvPr>
          <p:cNvSpPr>
            <a:spLocks noGrp="1"/>
          </p:cNvSpPr>
          <p:nvPr>
            <p:ph type="title"/>
          </p:nvPr>
        </p:nvSpPr>
        <p:spPr/>
        <p:txBody>
          <a:bodyPr/>
          <a:lstStyle/>
          <a:p>
            <a:r>
              <a:rPr lang="en-GB" dirty="0"/>
              <a:t>Writing a Conclusion</a:t>
            </a:r>
          </a:p>
        </p:txBody>
      </p:sp>
      <p:sp>
        <p:nvSpPr>
          <p:cNvPr id="3" name="Content Placeholder 2">
            <a:extLst>
              <a:ext uri="{FF2B5EF4-FFF2-40B4-BE49-F238E27FC236}">
                <a16:creationId xmlns:a16="http://schemas.microsoft.com/office/drawing/2014/main" id="{8535EB69-B2E4-4AC6-B201-DD90A350D84D}"/>
              </a:ext>
            </a:extLst>
          </p:cNvPr>
          <p:cNvSpPr>
            <a:spLocks noGrp="1"/>
          </p:cNvSpPr>
          <p:nvPr>
            <p:ph idx="1"/>
          </p:nvPr>
        </p:nvSpPr>
        <p:spPr>
          <a:solidFill>
            <a:srgbClr val="FFFF00"/>
          </a:solidFill>
        </p:spPr>
        <p:txBody>
          <a:bodyPr>
            <a:normAutofit lnSpcReduction="10000"/>
          </a:bodyPr>
          <a:lstStyle/>
          <a:p>
            <a:r>
              <a:rPr lang="en-GB" dirty="0"/>
              <a:t>Mention again the name of the poem and the poet.</a:t>
            </a:r>
          </a:p>
          <a:p>
            <a:r>
              <a:rPr lang="en-GB" dirty="0"/>
              <a:t>Start with the words, ‘In conclusion’.</a:t>
            </a:r>
          </a:p>
          <a:p>
            <a:r>
              <a:rPr lang="en-GB" dirty="0"/>
              <a:t>Go back to the question and give a brief answer summing up what the main part of your essay has said.</a:t>
            </a:r>
          </a:p>
          <a:p>
            <a:r>
              <a:rPr lang="en-GB" dirty="0"/>
              <a:t>Mention the writer’s message. </a:t>
            </a:r>
          </a:p>
          <a:p>
            <a:r>
              <a:rPr lang="en-GB" dirty="0"/>
              <a:t>You can, at this point, make a comment about your personal response and use ‘I’.</a:t>
            </a:r>
          </a:p>
          <a:p>
            <a:pPr algn="ctr"/>
            <a:endParaRPr lang="en-GB" dirty="0"/>
          </a:p>
          <a:p>
            <a:pPr marL="0" indent="0" algn="ctr">
              <a:buNone/>
            </a:pPr>
            <a:r>
              <a:rPr lang="en-GB" b="1" dirty="0"/>
              <a:t>A model conclusion is given on the next slide – check it includes all of the above. (Use comment boxes.)</a:t>
            </a:r>
          </a:p>
          <a:p>
            <a:endParaRPr lang="en-GB" dirty="0"/>
          </a:p>
        </p:txBody>
      </p:sp>
    </p:spTree>
    <p:extLst>
      <p:ext uri="{BB962C8B-B14F-4D97-AF65-F5344CB8AC3E}">
        <p14:creationId xmlns:p14="http://schemas.microsoft.com/office/powerpoint/2010/main" val="2605963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553C2-9C19-4598-9704-DFC76177CC8A}"/>
              </a:ext>
            </a:extLst>
          </p:cNvPr>
          <p:cNvSpPr>
            <a:spLocks noGrp="1"/>
          </p:cNvSpPr>
          <p:nvPr>
            <p:ph type="title"/>
          </p:nvPr>
        </p:nvSpPr>
        <p:spPr/>
        <p:txBody>
          <a:bodyPr>
            <a:normAutofit fontScale="90000"/>
          </a:bodyPr>
          <a:lstStyle/>
          <a:p>
            <a:pPr marL="0" indent="0"/>
            <a:br>
              <a:rPr lang="en-GB" sz="2700" b="1" dirty="0">
                <a:latin typeface="+mn-lt"/>
              </a:rPr>
            </a:br>
            <a:r>
              <a:rPr lang="en-GB" sz="2700" dirty="0">
                <a:latin typeface="+mn-lt"/>
              </a:rPr>
              <a:t>Choose a poem which </a:t>
            </a:r>
            <a:r>
              <a:rPr lang="en-GB" sz="2700" dirty="0">
                <a:highlight>
                  <a:srgbClr val="00FFFF"/>
                </a:highlight>
                <a:latin typeface="+mn-lt"/>
              </a:rPr>
              <a:t>you find particularly thought-provoking</a:t>
            </a:r>
            <a:r>
              <a:rPr lang="en-GB" sz="2700" dirty="0">
                <a:latin typeface="+mn-lt"/>
              </a:rPr>
              <a:t>.</a:t>
            </a:r>
            <a:br>
              <a:rPr lang="en-GB" sz="2700" dirty="0">
                <a:latin typeface="+mn-lt"/>
              </a:rPr>
            </a:br>
            <a:r>
              <a:rPr lang="en-GB" sz="2700" dirty="0">
                <a:latin typeface="+mn-lt"/>
              </a:rPr>
              <a:t>By referring to poetic techniques, explain how the poet makes this poem so </a:t>
            </a:r>
            <a:r>
              <a:rPr lang="en-GB" sz="2700" dirty="0">
                <a:highlight>
                  <a:srgbClr val="00FFFF"/>
                </a:highlight>
                <a:latin typeface="+mn-lt"/>
              </a:rPr>
              <a:t>thought-provoking</a:t>
            </a:r>
            <a:r>
              <a:rPr lang="en-GB" dirty="0"/>
              <a:t>.</a:t>
            </a:r>
            <a:br>
              <a:rPr lang="en-GB" dirty="0"/>
            </a:br>
            <a:endParaRPr lang="en-GB" dirty="0"/>
          </a:p>
        </p:txBody>
      </p:sp>
      <p:sp>
        <p:nvSpPr>
          <p:cNvPr id="3" name="Content Placeholder 2">
            <a:extLst>
              <a:ext uri="{FF2B5EF4-FFF2-40B4-BE49-F238E27FC236}">
                <a16:creationId xmlns:a16="http://schemas.microsoft.com/office/drawing/2014/main" id="{615AB95B-8D2E-47AE-94AC-3275274C45CE}"/>
              </a:ext>
            </a:extLst>
          </p:cNvPr>
          <p:cNvSpPr>
            <a:spLocks noGrp="1"/>
          </p:cNvSpPr>
          <p:nvPr>
            <p:ph idx="1"/>
          </p:nvPr>
        </p:nvSpPr>
        <p:spPr>
          <a:solidFill>
            <a:srgbClr val="FFFF00"/>
          </a:solidFill>
        </p:spPr>
        <p:txBody>
          <a:bodyPr/>
          <a:lstStyle/>
          <a:p>
            <a:pPr marL="0" indent="0">
              <a:buNone/>
            </a:pPr>
            <a:r>
              <a:rPr lang="en-GB" dirty="0"/>
              <a:t>In conclusion, The Charge of the Light Brigade is an incredibly thought provoking poem. A reader cannot help but think about the futility of war, the horror of the battlefield and the tragic loss of human life. However, just as Tennyson intended, we also cannot fail to be impressed by the courage and honour of these men who obeyed a mistaken order and fought so bravely against the odds. Tennyson wanted us to ‘honour’ the Light Brigade and this is one command I am happy to obey.</a:t>
            </a:r>
          </a:p>
        </p:txBody>
      </p:sp>
    </p:spTree>
    <p:extLst>
      <p:ext uri="{BB962C8B-B14F-4D97-AF65-F5344CB8AC3E}">
        <p14:creationId xmlns:p14="http://schemas.microsoft.com/office/powerpoint/2010/main" val="377523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6DB95-FA9A-47D2-A3E5-D54FF4CCCB22}"/>
              </a:ext>
            </a:extLst>
          </p:cNvPr>
          <p:cNvSpPr>
            <a:spLocks noGrp="1"/>
          </p:cNvSpPr>
          <p:nvPr>
            <p:ph type="title"/>
          </p:nvPr>
        </p:nvSpPr>
        <p:spPr/>
        <p:txBody>
          <a:bodyPr/>
          <a:lstStyle/>
          <a:p>
            <a:r>
              <a:rPr lang="en-US" dirty="0"/>
              <a:t>Assessment Task</a:t>
            </a:r>
            <a:endParaRPr lang="en-GB" dirty="0"/>
          </a:p>
        </p:txBody>
      </p:sp>
      <p:sp>
        <p:nvSpPr>
          <p:cNvPr id="3" name="Content Placeholder 2">
            <a:extLst>
              <a:ext uri="{FF2B5EF4-FFF2-40B4-BE49-F238E27FC236}">
                <a16:creationId xmlns:a16="http://schemas.microsoft.com/office/drawing/2014/main" id="{8F3FFECD-3E17-47FA-B914-59DB08951942}"/>
              </a:ext>
            </a:extLst>
          </p:cNvPr>
          <p:cNvSpPr>
            <a:spLocks noGrp="1"/>
          </p:cNvSpPr>
          <p:nvPr>
            <p:ph idx="1"/>
          </p:nvPr>
        </p:nvSpPr>
        <p:spPr>
          <a:solidFill>
            <a:srgbClr val="FFFF00"/>
          </a:solidFill>
        </p:spPr>
        <p:txBody>
          <a:bodyPr>
            <a:normAutofit fontScale="85000" lnSpcReduction="10000"/>
          </a:bodyPr>
          <a:lstStyle/>
          <a:p>
            <a:pPr marL="0" indent="0">
              <a:buNone/>
            </a:pPr>
            <a:r>
              <a:rPr lang="en-US" dirty="0"/>
              <a:t>You are going to write a critical essay analysing a poem of your choice:</a:t>
            </a:r>
          </a:p>
          <a:p>
            <a:pPr marL="0" indent="0">
              <a:buNone/>
            </a:pPr>
            <a:r>
              <a:rPr lang="en-GB" sz="3500" b="1" dirty="0"/>
              <a:t>Choose a poem which you find particularly thought-provoking.</a:t>
            </a:r>
          </a:p>
          <a:p>
            <a:r>
              <a:rPr lang="en-GB" sz="3500" b="1" dirty="0"/>
              <a:t>By referring to poetic techniques, explain how the poet makes this poem so thought-provoking.</a:t>
            </a:r>
          </a:p>
          <a:p>
            <a:pPr marL="0" indent="0">
              <a:buNone/>
            </a:pPr>
            <a:endParaRPr lang="en-US" dirty="0"/>
          </a:p>
          <a:p>
            <a:r>
              <a:rPr lang="en-US" dirty="0"/>
              <a:t>You have studied 5 poems in this unit so you may choose to use one of those.</a:t>
            </a:r>
          </a:p>
          <a:p>
            <a:r>
              <a:rPr lang="en-US" dirty="0"/>
              <a:t>Equally, you may have completed the extension task and produced a spoken analysis of a different poem that you have researched independently.</a:t>
            </a:r>
          </a:p>
          <a:p>
            <a:r>
              <a:rPr lang="en-US" dirty="0"/>
              <a:t>Just ensure that you make it clear in the introduction as to which poem you are discussing.</a:t>
            </a:r>
            <a:endParaRPr lang="en-GB" dirty="0"/>
          </a:p>
        </p:txBody>
      </p:sp>
    </p:spTree>
    <p:extLst>
      <p:ext uri="{BB962C8B-B14F-4D97-AF65-F5344CB8AC3E}">
        <p14:creationId xmlns:p14="http://schemas.microsoft.com/office/powerpoint/2010/main" val="29663851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8D8D4-A41A-4F9A-8103-667854BBC7F4}"/>
              </a:ext>
            </a:extLst>
          </p:cNvPr>
          <p:cNvSpPr>
            <a:spLocks noGrp="1"/>
          </p:cNvSpPr>
          <p:nvPr>
            <p:ph type="title"/>
          </p:nvPr>
        </p:nvSpPr>
        <p:spPr/>
        <p:txBody>
          <a:bodyPr/>
          <a:lstStyle/>
          <a:p>
            <a:r>
              <a:rPr lang="en-US" dirty="0"/>
              <a:t>Your turn!</a:t>
            </a:r>
            <a:endParaRPr lang="en-GB" dirty="0"/>
          </a:p>
        </p:txBody>
      </p:sp>
      <p:sp>
        <p:nvSpPr>
          <p:cNvPr id="3" name="Content Placeholder 2">
            <a:extLst>
              <a:ext uri="{FF2B5EF4-FFF2-40B4-BE49-F238E27FC236}">
                <a16:creationId xmlns:a16="http://schemas.microsoft.com/office/drawing/2014/main" id="{A1A8EECA-C48E-4234-B69C-B36BA3ADD2DD}"/>
              </a:ext>
            </a:extLst>
          </p:cNvPr>
          <p:cNvSpPr>
            <a:spLocks noGrp="1"/>
          </p:cNvSpPr>
          <p:nvPr>
            <p:ph idx="1"/>
          </p:nvPr>
        </p:nvSpPr>
        <p:spPr>
          <a:solidFill>
            <a:srgbClr val="FFFF00"/>
          </a:solidFill>
        </p:spPr>
        <p:txBody>
          <a:bodyPr/>
          <a:lstStyle/>
          <a:p>
            <a:pPr marL="0" indent="0">
              <a:buNone/>
            </a:pPr>
            <a:r>
              <a:rPr lang="en-US" dirty="0"/>
              <a:t>Now, please write a formal critical essay in response to the following question:</a:t>
            </a:r>
          </a:p>
          <a:p>
            <a:pPr marL="0" indent="0">
              <a:buNone/>
            </a:pPr>
            <a:endParaRPr lang="en-US" dirty="0"/>
          </a:p>
          <a:p>
            <a:pPr marL="0" indent="0" algn="ctr">
              <a:buNone/>
            </a:pPr>
            <a:r>
              <a:rPr lang="en-GB" b="1" dirty="0"/>
              <a:t>Choose a poem which </a:t>
            </a:r>
            <a:r>
              <a:rPr lang="en-GB" b="1" dirty="0">
                <a:highlight>
                  <a:srgbClr val="00FFFF"/>
                </a:highlight>
              </a:rPr>
              <a:t>you find particularly thought-provoking</a:t>
            </a:r>
            <a:r>
              <a:rPr lang="en-GB" b="1" dirty="0"/>
              <a:t>.</a:t>
            </a:r>
            <a:br>
              <a:rPr lang="en-GB" b="1" dirty="0"/>
            </a:br>
            <a:r>
              <a:rPr lang="en-GB" b="1" dirty="0"/>
              <a:t>By referring to </a:t>
            </a:r>
            <a:r>
              <a:rPr lang="en-GB" b="1" dirty="0">
                <a:highlight>
                  <a:srgbClr val="00FFFF"/>
                </a:highlight>
              </a:rPr>
              <a:t>poetic techniques</a:t>
            </a:r>
            <a:r>
              <a:rPr lang="en-GB" b="1" dirty="0"/>
              <a:t>, explain how the poet makes this poem so </a:t>
            </a:r>
            <a:r>
              <a:rPr lang="en-GB" b="1" dirty="0">
                <a:highlight>
                  <a:srgbClr val="00FFFF"/>
                </a:highlight>
              </a:rPr>
              <a:t>thought-provoking</a:t>
            </a:r>
            <a:r>
              <a:rPr lang="en-GB" b="1" dirty="0"/>
              <a:t>.</a:t>
            </a:r>
          </a:p>
          <a:p>
            <a:endParaRPr lang="en-GB" dirty="0"/>
          </a:p>
          <a:p>
            <a:pPr marL="0" indent="0">
              <a:buNone/>
            </a:pPr>
            <a:r>
              <a:rPr lang="en-GB" dirty="0"/>
              <a:t>Aim for an introduction, 4-5 paragraphs then a conclusion.</a:t>
            </a:r>
            <a:br>
              <a:rPr lang="en-GB" dirty="0"/>
            </a:br>
            <a:endParaRPr lang="en-GB" dirty="0"/>
          </a:p>
        </p:txBody>
      </p:sp>
    </p:spTree>
    <p:extLst>
      <p:ext uri="{BB962C8B-B14F-4D97-AF65-F5344CB8AC3E}">
        <p14:creationId xmlns:p14="http://schemas.microsoft.com/office/powerpoint/2010/main" val="2009863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72E4F-8F96-41A8-A965-95087D3A1B2F}"/>
              </a:ext>
            </a:extLst>
          </p:cNvPr>
          <p:cNvSpPr>
            <a:spLocks noGrp="1"/>
          </p:cNvSpPr>
          <p:nvPr>
            <p:ph type="title"/>
          </p:nvPr>
        </p:nvSpPr>
        <p:spPr/>
        <p:txBody>
          <a:bodyPr/>
          <a:lstStyle/>
          <a:p>
            <a:r>
              <a:rPr lang="en-US" dirty="0"/>
              <a:t>This is not new to you!</a:t>
            </a:r>
            <a:endParaRPr lang="en-GB" dirty="0"/>
          </a:p>
        </p:txBody>
      </p:sp>
      <p:sp>
        <p:nvSpPr>
          <p:cNvPr id="3" name="Content Placeholder 2">
            <a:extLst>
              <a:ext uri="{FF2B5EF4-FFF2-40B4-BE49-F238E27FC236}">
                <a16:creationId xmlns:a16="http://schemas.microsoft.com/office/drawing/2014/main" id="{65F1BE1F-A700-4733-A134-BB9BF88B27C2}"/>
              </a:ext>
            </a:extLst>
          </p:cNvPr>
          <p:cNvSpPr>
            <a:spLocks noGrp="1"/>
          </p:cNvSpPr>
          <p:nvPr>
            <p:ph idx="1"/>
          </p:nvPr>
        </p:nvSpPr>
        <p:spPr>
          <a:solidFill>
            <a:srgbClr val="FFFF00"/>
          </a:solidFill>
        </p:spPr>
        <p:txBody>
          <a:bodyPr>
            <a:normAutofit fontScale="92500"/>
          </a:bodyPr>
          <a:lstStyle/>
          <a:p>
            <a:pPr marL="0" indent="0">
              <a:buNone/>
            </a:pPr>
            <a:r>
              <a:rPr lang="en-US" dirty="0"/>
              <a:t>As we have worked through the unit and, indeed, your S3 year in English, you have been learning how to write critical essays.</a:t>
            </a:r>
          </a:p>
          <a:p>
            <a:endParaRPr lang="en-US" dirty="0"/>
          </a:p>
          <a:p>
            <a:r>
              <a:rPr lang="en-US" dirty="0"/>
              <a:t>You know about the PEE structure.</a:t>
            </a:r>
          </a:p>
          <a:p>
            <a:r>
              <a:rPr lang="en-US" dirty="0"/>
              <a:t>You know how to integrate quotes so they fit in with the flow of your sentence.</a:t>
            </a:r>
          </a:p>
          <a:p>
            <a:r>
              <a:rPr lang="en-US" dirty="0"/>
              <a:t>You know the </a:t>
            </a:r>
            <a:r>
              <a:rPr lang="en-US" b="1" u="sng" dirty="0"/>
              <a:t>Explain</a:t>
            </a:r>
            <a:r>
              <a:rPr lang="en-US" dirty="0"/>
              <a:t> bit is where you </a:t>
            </a:r>
            <a:r>
              <a:rPr lang="en-US" b="1" dirty="0"/>
              <a:t>analyse</a:t>
            </a:r>
            <a:r>
              <a:rPr lang="en-US" dirty="0"/>
              <a:t> what the writer is trying to do by using that image or making that point.</a:t>
            </a:r>
          </a:p>
          <a:p>
            <a:r>
              <a:rPr lang="en-GB" dirty="0"/>
              <a:t>You know that you are expected to use the correct terminology (the right word for the right device –</a:t>
            </a:r>
            <a:r>
              <a:rPr lang="en-GB" sz="2200" dirty="0"/>
              <a:t>e.g. a ‘metaphor’, not one of those ‘comparison thingies’</a:t>
            </a:r>
            <a:r>
              <a:rPr lang="en-GB" dirty="0"/>
              <a:t>!)</a:t>
            </a:r>
          </a:p>
          <a:p>
            <a:pPr marL="0" indent="0">
              <a:buNone/>
            </a:pPr>
            <a:endParaRPr lang="en-GB" dirty="0"/>
          </a:p>
        </p:txBody>
      </p:sp>
    </p:spTree>
    <p:extLst>
      <p:ext uri="{BB962C8B-B14F-4D97-AF65-F5344CB8AC3E}">
        <p14:creationId xmlns:p14="http://schemas.microsoft.com/office/powerpoint/2010/main" val="425261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D9098-37E7-450F-88E3-8F1612BF16EC}"/>
              </a:ext>
            </a:extLst>
          </p:cNvPr>
          <p:cNvSpPr>
            <a:spLocks noGrp="1"/>
          </p:cNvSpPr>
          <p:nvPr>
            <p:ph type="title"/>
          </p:nvPr>
        </p:nvSpPr>
        <p:spPr/>
        <p:txBody>
          <a:bodyPr/>
          <a:lstStyle/>
          <a:p>
            <a:r>
              <a:rPr lang="en-US" dirty="0"/>
              <a:t>Additional Reminders</a:t>
            </a:r>
            <a:endParaRPr lang="en-GB" dirty="0"/>
          </a:p>
        </p:txBody>
      </p:sp>
      <p:sp>
        <p:nvSpPr>
          <p:cNvPr id="3" name="Content Placeholder 2">
            <a:extLst>
              <a:ext uri="{FF2B5EF4-FFF2-40B4-BE49-F238E27FC236}">
                <a16:creationId xmlns:a16="http://schemas.microsoft.com/office/drawing/2014/main" id="{2FA71507-724F-4AC9-9A10-C97C6F0CCDF1}"/>
              </a:ext>
            </a:extLst>
          </p:cNvPr>
          <p:cNvSpPr>
            <a:spLocks noGrp="1"/>
          </p:cNvSpPr>
          <p:nvPr>
            <p:ph idx="1"/>
          </p:nvPr>
        </p:nvSpPr>
        <p:spPr>
          <a:solidFill>
            <a:srgbClr val="FFFF00"/>
          </a:solidFill>
        </p:spPr>
        <p:txBody>
          <a:bodyPr>
            <a:normAutofit fontScale="92500" lnSpcReduction="10000"/>
          </a:bodyPr>
          <a:lstStyle/>
          <a:p>
            <a:r>
              <a:rPr lang="en-US" dirty="0"/>
              <a:t>Do put quotes in quote marks</a:t>
            </a:r>
          </a:p>
          <a:p>
            <a:r>
              <a:rPr lang="en-US" dirty="0"/>
              <a:t>Do not use first person ‘I’ in your essay, except for a personal comment in your conclusion.</a:t>
            </a:r>
          </a:p>
          <a:p>
            <a:r>
              <a:rPr lang="en-US" dirty="0"/>
              <a:t>Do not use the phrase ‘In this essay…’</a:t>
            </a:r>
          </a:p>
          <a:p>
            <a:r>
              <a:rPr lang="en-US" dirty="0"/>
              <a:t>Do not use the phrase ‘The quote that shows this is…’ – or anything similar.</a:t>
            </a:r>
          </a:p>
          <a:p>
            <a:r>
              <a:rPr lang="en-US" dirty="0"/>
              <a:t>Do pick a word from your evidence to analyse in more detail and talk about the connotations of that word.</a:t>
            </a:r>
          </a:p>
          <a:p>
            <a:r>
              <a:rPr lang="en-US" dirty="0"/>
              <a:t>Do write an introduction and conclusion.</a:t>
            </a:r>
          </a:p>
          <a:p>
            <a:pPr marL="0" indent="0" algn="ctr">
              <a:buNone/>
            </a:pPr>
            <a:r>
              <a:rPr lang="en-US" sz="3600" b="1" dirty="0">
                <a:solidFill>
                  <a:srgbClr val="FF0000"/>
                </a:solidFill>
              </a:rPr>
              <a:t>I will explain a few of these in more detail on </a:t>
            </a:r>
          </a:p>
          <a:p>
            <a:pPr marL="0" indent="0" algn="ctr">
              <a:buNone/>
            </a:pPr>
            <a:r>
              <a:rPr lang="en-US" sz="3600" b="1" dirty="0">
                <a:solidFill>
                  <a:srgbClr val="FF0000"/>
                </a:solidFill>
              </a:rPr>
              <a:t>the next slides.</a:t>
            </a:r>
          </a:p>
          <a:p>
            <a:endParaRPr lang="en-GB" dirty="0"/>
          </a:p>
        </p:txBody>
      </p:sp>
    </p:spTree>
    <p:extLst>
      <p:ext uri="{BB962C8B-B14F-4D97-AF65-F5344CB8AC3E}">
        <p14:creationId xmlns:p14="http://schemas.microsoft.com/office/powerpoint/2010/main" val="3379138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699C9-2463-46AF-8F13-B10769716FB8}"/>
              </a:ext>
            </a:extLst>
          </p:cNvPr>
          <p:cNvSpPr>
            <a:spLocks noGrp="1"/>
          </p:cNvSpPr>
          <p:nvPr>
            <p:ph type="title"/>
          </p:nvPr>
        </p:nvSpPr>
        <p:spPr/>
        <p:txBody>
          <a:bodyPr>
            <a:normAutofit fontScale="90000"/>
          </a:bodyPr>
          <a:lstStyle/>
          <a:p>
            <a:r>
              <a:rPr lang="en-US" dirty="0"/>
              <a:t>Do not use first person ‘I’ in your essay, except for a personal comment in your conclusion.</a:t>
            </a:r>
            <a:br>
              <a:rPr lang="en-US" dirty="0"/>
            </a:br>
            <a:endParaRPr lang="en-GB" dirty="0"/>
          </a:p>
        </p:txBody>
      </p:sp>
      <p:sp>
        <p:nvSpPr>
          <p:cNvPr id="3" name="Content Placeholder 2">
            <a:extLst>
              <a:ext uri="{FF2B5EF4-FFF2-40B4-BE49-F238E27FC236}">
                <a16:creationId xmlns:a16="http://schemas.microsoft.com/office/drawing/2014/main" id="{6FE2ACC1-5395-4897-9E04-847386D78165}"/>
              </a:ext>
            </a:extLst>
          </p:cNvPr>
          <p:cNvSpPr>
            <a:spLocks noGrp="1"/>
          </p:cNvSpPr>
          <p:nvPr>
            <p:ph idx="1"/>
          </p:nvPr>
        </p:nvSpPr>
        <p:spPr>
          <a:solidFill>
            <a:srgbClr val="FFFF00"/>
          </a:solidFill>
        </p:spPr>
        <p:txBody>
          <a:bodyPr>
            <a:normAutofit fontScale="92500"/>
          </a:bodyPr>
          <a:lstStyle/>
          <a:p>
            <a:pPr marL="0" indent="0">
              <a:buNone/>
            </a:pPr>
            <a:r>
              <a:rPr lang="en-US" dirty="0"/>
              <a:t>Look at the difference between these two sentences:</a:t>
            </a:r>
          </a:p>
          <a:p>
            <a:endParaRPr lang="en-US" dirty="0"/>
          </a:p>
          <a:p>
            <a:pPr marL="514350" indent="-514350">
              <a:buFont typeface="+mj-lt"/>
              <a:buAutoNum type="arabicPeriod"/>
            </a:pPr>
            <a:r>
              <a:rPr lang="en-US" b="1" dirty="0">
                <a:solidFill>
                  <a:srgbClr val="7030A0"/>
                </a:solidFill>
              </a:rPr>
              <a:t>I think Nichols uses a metaphor to suggest…</a:t>
            </a:r>
          </a:p>
          <a:p>
            <a:pPr marL="514350" indent="-514350">
              <a:buFont typeface="+mj-lt"/>
              <a:buAutoNum type="arabicPeriod"/>
            </a:pPr>
            <a:endParaRPr lang="en-US" b="1" dirty="0">
              <a:solidFill>
                <a:srgbClr val="7030A0"/>
              </a:solidFill>
            </a:endParaRPr>
          </a:p>
          <a:p>
            <a:pPr marL="514350" indent="-514350">
              <a:buFont typeface="+mj-lt"/>
              <a:buAutoNum type="arabicPeriod"/>
            </a:pPr>
            <a:r>
              <a:rPr lang="en-US" b="1" dirty="0">
                <a:solidFill>
                  <a:srgbClr val="7030A0"/>
                </a:solidFill>
              </a:rPr>
              <a:t>Nichols uses a metaphor to suggest…</a:t>
            </a:r>
          </a:p>
          <a:p>
            <a:pPr marL="0" indent="0">
              <a:buNone/>
            </a:pPr>
            <a:endParaRPr lang="en-US" dirty="0"/>
          </a:p>
          <a:p>
            <a:pPr marL="0" indent="0">
              <a:buNone/>
            </a:pPr>
            <a:r>
              <a:rPr lang="en-US" dirty="0"/>
              <a:t>No. 1 sounds tentative, as if you are unsure, and as if only you think this.</a:t>
            </a:r>
          </a:p>
          <a:p>
            <a:pPr marL="0" indent="0">
              <a:buNone/>
            </a:pPr>
            <a:r>
              <a:rPr lang="en-US" dirty="0"/>
              <a:t>No. 2 sounds more confident and informed – as if you are objectively stating a fact. It is more formal and academic.</a:t>
            </a:r>
            <a:endParaRPr lang="en-GB" dirty="0"/>
          </a:p>
        </p:txBody>
      </p:sp>
    </p:spTree>
    <p:extLst>
      <p:ext uri="{BB962C8B-B14F-4D97-AF65-F5344CB8AC3E}">
        <p14:creationId xmlns:p14="http://schemas.microsoft.com/office/powerpoint/2010/main" val="4213060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B133A-94CB-4D42-B28E-23E134C12C24}"/>
              </a:ext>
            </a:extLst>
          </p:cNvPr>
          <p:cNvSpPr>
            <a:spLocks noGrp="1"/>
          </p:cNvSpPr>
          <p:nvPr>
            <p:ph type="title"/>
          </p:nvPr>
        </p:nvSpPr>
        <p:spPr/>
        <p:txBody>
          <a:bodyPr/>
          <a:lstStyle/>
          <a:p>
            <a:r>
              <a:rPr lang="en-US" dirty="0"/>
              <a:t>Do not use the phrase ‘In this essay…’</a:t>
            </a:r>
            <a:br>
              <a:rPr lang="en-US" dirty="0"/>
            </a:br>
            <a:endParaRPr lang="en-GB" dirty="0"/>
          </a:p>
        </p:txBody>
      </p:sp>
      <p:sp>
        <p:nvSpPr>
          <p:cNvPr id="3" name="Content Placeholder 2">
            <a:extLst>
              <a:ext uri="{FF2B5EF4-FFF2-40B4-BE49-F238E27FC236}">
                <a16:creationId xmlns:a16="http://schemas.microsoft.com/office/drawing/2014/main" id="{7FA221B5-9F6B-4AB6-B110-77DCA2409A08}"/>
              </a:ext>
            </a:extLst>
          </p:cNvPr>
          <p:cNvSpPr>
            <a:spLocks noGrp="1"/>
          </p:cNvSpPr>
          <p:nvPr>
            <p:ph idx="1"/>
          </p:nvPr>
        </p:nvSpPr>
        <p:spPr>
          <a:solidFill>
            <a:srgbClr val="FFFF00"/>
          </a:solidFill>
        </p:spPr>
        <p:txBody>
          <a:bodyPr>
            <a:normAutofit lnSpcReduction="10000"/>
          </a:bodyPr>
          <a:lstStyle/>
          <a:p>
            <a:pPr marL="0" indent="0">
              <a:buNone/>
            </a:pPr>
            <a:r>
              <a:rPr lang="en-US" dirty="0"/>
              <a:t>You want to write in an objective, analytical way rather than reminding your reader this is an essay.</a:t>
            </a:r>
          </a:p>
          <a:p>
            <a:pPr marL="0" indent="0">
              <a:buNone/>
            </a:pPr>
            <a:r>
              <a:rPr lang="en-US" dirty="0"/>
              <a:t>Look at the difference:</a:t>
            </a:r>
          </a:p>
          <a:p>
            <a:pPr marL="514350" indent="-514350">
              <a:buFont typeface="+mj-lt"/>
              <a:buAutoNum type="arabicPeriod"/>
            </a:pPr>
            <a:r>
              <a:rPr lang="en-US" b="1" dirty="0">
                <a:solidFill>
                  <a:srgbClr val="7030A0"/>
                </a:solidFill>
              </a:rPr>
              <a:t>‘In this essay, I will analyse how Tennyson uses range of poetic devices to present the nobility of the Light Brigade.’</a:t>
            </a:r>
          </a:p>
          <a:p>
            <a:pPr marL="514350" indent="-514350">
              <a:buFont typeface="+mj-lt"/>
              <a:buAutoNum type="arabicPeriod"/>
            </a:pPr>
            <a:r>
              <a:rPr lang="en-US" b="1" dirty="0">
                <a:solidFill>
                  <a:srgbClr val="7030A0"/>
                </a:solidFill>
              </a:rPr>
              <a:t>Tennyson uses range of poetic devices to present the nobility of the Light Brigade.’</a:t>
            </a:r>
          </a:p>
          <a:p>
            <a:pPr marL="0" indent="0">
              <a:buNone/>
            </a:pPr>
            <a:r>
              <a:rPr lang="en-US" dirty="0"/>
              <a:t>No.1 forces you to use ‘I’ and states the obvious.</a:t>
            </a:r>
          </a:p>
          <a:p>
            <a:pPr marL="0" indent="0">
              <a:buNone/>
            </a:pPr>
            <a:r>
              <a:rPr lang="en-US" dirty="0"/>
              <a:t>No.2 sounds more informed and confident. It is also obvious that you are going to talk about the devices.</a:t>
            </a:r>
          </a:p>
          <a:p>
            <a:endParaRPr lang="en-US" dirty="0"/>
          </a:p>
          <a:p>
            <a:endParaRPr lang="en-GB" dirty="0"/>
          </a:p>
        </p:txBody>
      </p:sp>
    </p:spTree>
    <p:extLst>
      <p:ext uri="{BB962C8B-B14F-4D97-AF65-F5344CB8AC3E}">
        <p14:creationId xmlns:p14="http://schemas.microsoft.com/office/powerpoint/2010/main" val="678164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69485-2517-48A1-8299-A38E13015884}"/>
              </a:ext>
            </a:extLst>
          </p:cNvPr>
          <p:cNvSpPr>
            <a:spLocks noGrp="1"/>
          </p:cNvSpPr>
          <p:nvPr>
            <p:ph type="title"/>
          </p:nvPr>
        </p:nvSpPr>
        <p:spPr/>
        <p:txBody>
          <a:bodyPr>
            <a:normAutofit fontScale="90000"/>
          </a:bodyPr>
          <a:lstStyle/>
          <a:p>
            <a:r>
              <a:rPr lang="en-US" dirty="0"/>
              <a:t>Do not use the phrase ‘The quote that shows this is…’ – or anything similar.</a:t>
            </a:r>
            <a:br>
              <a:rPr lang="en-US" dirty="0"/>
            </a:br>
            <a:endParaRPr lang="en-GB" dirty="0"/>
          </a:p>
        </p:txBody>
      </p:sp>
      <p:sp>
        <p:nvSpPr>
          <p:cNvPr id="3" name="Content Placeholder 2">
            <a:extLst>
              <a:ext uri="{FF2B5EF4-FFF2-40B4-BE49-F238E27FC236}">
                <a16:creationId xmlns:a16="http://schemas.microsoft.com/office/drawing/2014/main" id="{E0B68220-086C-4945-841A-F243876FFCF4}"/>
              </a:ext>
            </a:extLst>
          </p:cNvPr>
          <p:cNvSpPr>
            <a:spLocks noGrp="1"/>
          </p:cNvSpPr>
          <p:nvPr>
            <p:ph idx="1"/>
          </p:nvPr>
        </p:nvSpPr>
        <p:spPr>
          <a:solidFill>
            <a:srgbClr val="FFFF00"/>
          </a:solidFill>
        </p:spPr>
        <p:txBody>
          <a:bodyPr>
            <a:normAutofit lnSpcReduction="10000"/>
          </a:bodyPr>
          <a:lstStyle/>
          <a:p>
            <a:pPr marL="0" indent="0">
              <a:buNone/>
            </a:pPr>
            <a:r>
              <a:rPr lang="en-US" dirty="0"/>
              <a:t>If you do, it means you have not </a:t>
            </a:r>
            <a:r>
              <a:rPr lang="en-US" b="1" u="sng" dirty="0"/>
              <a:t>integrated </a:t>
            </a:r>
            <a:r>
              <a:rPr lang="en-US" dirty="0"/>
              <a:t>your quotes.</a:t>
            </a:r>
          </a:p>
          <a:p>
            <a:pPr marL="0" indent="0">
              <a:buNone/>
            </a:pPr>
            <a:r>
              <a:rPr lang="en-US" dirty="0"/>
              <a:t>1. Nichols uses a metaphor to explain how precious the island is to Island man.  The quote that shows this is, ‘small emerald isle’. It implies…</a:t>
            </a:r>
          </a:p>
          <a:p>
            <a:pPr marL="0" indent="0">
              <a:buNone/>
            </a:pPr>
            <a:r>
              <a:rPr lang="en-US" b="1" dirty="0"/>
              <a:t>SHOULD BE:</a:t>
            </a:r>
          </a:p>
          <a:p>
            <a:pPr marL="0" indent="0">
              <a:buNone/>
            </a:pPr>
            <a:r>
              <a:rPr lang="en-US" dirty="0"/>
              <a:t>2. Nichols uses the metaphor, ‘small emerald isle’ to explain how precious the island is to Island man.  It implies …</a:t>
            </a:r>
          </a:p>
          <a:p>
            <a:pPr marL="0" indent="0">
              <a:buNone/>
            </a:pPr>
            <a:endParaRPr lang="en-US" dirty="0"/>
          </a:p>
          <a:p>
            <a:pPr marL="0" indent="0">
              <a:buNone/>
            </a:pPr>
            <a:r>
              <a:rPr lang="en-US" dirty="0"/>
              <a:t>No.2 requires fewer words (handy in a timed exam) and the quote fits in with the flow of the sentence.</a:t>
            </a:r>
          </a:p>
          <a:p>
            <a:endParaRPr lang="en-GB" dirty="0"/>
          </a:p>
        </p:txBody>
      </p:sp>
    </p:spTree>
    <p:extLst>
      <p:ext uri="{BB962C8B-B14F-4D97-AF65-F5344CB8AC3E}">
        <p14:creationId xmlns:p14="http://schemas.microsoft.com/office/powerpoint/2010/main" val="75248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E87D6-79F9-46C4-B814-6CD3E7F15242}"/>
              </a:ext>
            </a:extLst>
          </p:cNvPr>
          <p:cNvSpPr>
            <a:spLocks noGrp="1"/>
          </p:cNvSpPr>
          <p:nvPr>
            <p:ph type="title"/>
          </p:nvPr>
        </p:nvSpPr>
        <p:spPr/>
        <p:txBody>
          <a:bodyPr/>
          <a:lstStyle/>
          <a:p>
            <a:r>
              <a:rPr lang="en-GB" dirty="0"/>
              <a:t>Let’s unpick the question</a:t>
            </a:r>
          </a:p>
        </p:txBody>
      </p:sp>
      <p:sp>
        <p:nvSpPr>
          <p:cNvPr id="3" name="Content Placeholder 2">
            <a:extLst>
              <a:ext uri="{FF2B5EF4-FFF2-40B4-BE49-F238E27FC236}">
                <a16:creationId xmlns:a16="http://schemas.microsoft.com/office/drawing/2014/main" id="{0F0FF1BD-2229-4781-BAFD-C32E4ACEF5A5}"/>
              </a:ext>
            </a:extLst>
          </p:cNvPr>
          <p:cNvSpPr>
            <a:spLocks noGrp="1"/>
          </p:cNvSpPr>
          <p:nvPr>
            <p:ph idx="1"/>
          </p:nvPr>
        </p:nvSpPr>
        <p:spPr>
          <a:solidFill>
            <a:srgbClr val="FFFF00"/>
          </a:solidFill>
        </p:spPr>
        <p:txBody>
          <a:bodyPr>
            <a:normAutofit lnSpcReduction="10000"/>
          </a:bodyPr>
          <a:lstStyle/>
          <a:p>
            <a:pPr marL="0" indent="0">
              <a:buNone/>
            </a:pPr>
            <a:r>
              <a:rPr lang="en-GB" b="1" dirty="0"/>
              <a:t>5. </a:t>
            </a:r>
            <a:r>
              <a:rPr lang="en-GB" dirty="0"/>
              <a:t>Choose a poem which </a:t>
            </a:r>
            <a:r>
              <a:rPr lang="en-GB" dirty="0">
                <a:highlight>
                  <a:srgbClr val="00FFFF"/>
                </a:highlight>
              </a:rPr>
              <a:t>you find particularly thought-provoking</a:t>
            </a:r>
            <a:r>
              <a:rPr lang="en-GB" dirty="0"/>
              <a:t>.</a:t>
            </a:r>
          </a:p>
          <a:p>
            <a:r>
              <a:rPr lang="en-GB" dirty="0"/>
              <a:t>By referring to </a:t>
            </a:r>
            <a:r>
              <a:rPr lang="en-GB" dirty="0">
                <a:highlight>
                  <a:srgbClr val="FF0000"/>
                </a:highlight>
              </a:rPr>
              <a:t>poetic techniques</a:t>
            </a:r>
            <a:r>
              <a:rPr lang="en-GB" dirty="0"/>
              <a:t>, explain how the poet makes this poem so </a:t>
            </a:r>
            <a:r>
              <a:rPr lang="en-GB" dirty="0">
                <a:highlight>
                  <a:srgbClr val="00FFFF"/>
                </a:highlight>
              </a:rPr>
              <a:t>thought-provoking</a:t>
            </a:r>
            <a:r>
              <a:rPr lang="en-GB" dirty="0"/>
              <a:t>.</a:t>
            </a:r>
          </a:p>
          <a:p>
            <a:pPr marL="0" indent="0">
              <a:buNone/>
            </a:pPr>
            <a:r>
              <a:rPr lang="en-GB" b="1" dirty="0"/>
              <a:t>Make a few notes:</a:t>
            </a:r>
          </a:p>
          <a:p>
            <a:pPr marL="0" indent="0">
              <a:buNone/>
            </a:pPr>
            <a:r>
              <a:rPr lang="en-GB" dirty="0"/>
              <a:t>So, what does it cause (provoke) you to think about?</a:t>
            </a:r>
          </a:p>
          <a:p>
            <a:pPr marL="0" indent="0">
              <a:buNone/>
            </a:pPr>
            <a:r>
              <a:rPr lang="en-GB" dirty="0"/>
              <a:t>Why?</a:t>
            </a:r>
          </a:p>
          <a:p>
            <a:pPr marL="0" indent="0">
              <a:buNone/>
            </a:pPr>
            <a:r>
              <a:rPr lang="en-GB" dirty="0"/>
              <a:t>Was it the poet’s purpose to make you think about this subject?</a:t>
            </a:r>
          </a:p>
          <a:p>
            <a:pPr marL="0" indent="0">
              <a:buNone/>
            </a:pPr>
            <a:r>
              <a:rPr lang="en-GB" dirty="0"/>
              <a:t>Where in the poem do you think this? Why?</a:t>
            </a:r>
          </a:p>
          <a:p>
            <a:pPr marL="0" indent="0">
              <a:buNone/>
            </a:pPr>
            <a:r>
              <a:rPr lang="en-GB" dirty="0"/>
              <a:t>Which devices make you think these things? How?</a:t>
            </a:r>
          </a:p>
          <a:p>
            <a:endParaRPr lang="en-GB" dirty="0"/>
          </a:p>
        </p:txBody>
      </p:sp>
    </p:spTree>
    <p:extLst>
      <p:ext uri="{BB962C8B-B14F-4D97-AF65-F5344CB8AC3E}">
        <p14:creationId xmlns:p14="http://schemas.microsoft.com/office/powerpoint/2010/main" val="2267333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909B8-BCEB-4805-B809-D5FB1DAEA33E}"/>
              </a:ext>
            </a:extLst>
          </p:cNvPr>
          <p:cNvSpPr>
            <a:spLocks noGrp="1"/>
          </p:cNvSpPr>
          <p:nvPr>
            <p:ph type="title"/>
          </p:nvPr>
        </p:nvSpPr>
        <p:spPr/>
        <p:txBody>
          <a:bodyPr/>
          <a:lstStyle/>
          <a:p>
            <a:r>
              <a:rPr lang="en-US" dirty="0"/>
              <a:t>Revision: Structuring Analytical Paragraphs</a:t>
            </a:r>
            <a:endParaRPr lang="en-GB" dirty="0"/>
          </a:p>
        </p:txBody>
      </p:sp>
      <p:sp>
        <p:nvSpPr>
          <p:cNvPr id="3" name="Content Placeholder 2">
            <a:extLst>
              <a:ext uri="{FF2B5EF4-FFF2-40B4-BE49-F238E27FC236}">
                <a16:creationId xmlns:a16="http://schemas.microsoft.com/office/drawing/2014/main" id="{0DE5270B-7D15-4295-A286-43985B21A041}"/>
              </a:ext>
            </a:extLst>
          </p:cNvPr>
          <p:cNvSpPr>
            <a:spLocks noGrp="1"/>
          </p:cNvSpPr>
          <p:nvPr>
            <p:ph idx="1"/>
          </p:nvPr>
        </p:nvSpPr>
        <p:spPr>
          <a:solidFill>
            <a:srgbClr val="FFFF00"/>
          </a:solidFill>
        </p:spPr>
        <p:txBody>
          <a:bodyPr>
            <a:normAutofit lnSpcReduction="10000"/>
          </a:bodyPr>
          <a:lstStyle/>
          <a:p>
            <a:pPr marL="0" indent="0">
              <a:buNone/>
            </a:pPr>
            <a:r>
              <a:rPr lang="en-GB" dirty="0"/>
              <a:t>Start every paragraph with a topic sentence that uses the wording of the task or at least addresses it. </a:t>
            </a:r>
          </a:p>
          <a:p>
            <a:pPr marL="0" indent="0">
              <a:buNone/>
            </a:pPr>
            <a:r>
              <a:rPr lang="en-GB" b="1" dirty="0"/>
              <a:t>Apply the PEE chain.</a:t>
            </a:r>
          </a:p>
          <a:p>
            <a:r>
              <a:rPr lang="en-GB" dirty="0"/>
              <a:t>Make a Point. (For this question, it will be about what thoughts are provoked, or about a device used.)</a:t>
            </a:r>
          </a:p>
          <a:p>
            <a:r>
              <a:rPr lang="en-GB" dirty="0"/>
              <a:t>Back it up with Evidence.</a:t>
            </a:r>
          </a:p>
          <a:p>
            <a:r>
              <a:rPr lang="en-GB" dirty="0"/>
              <a:t>Explain/analyse your evidence in relation to the task. (In this case how the quote/device provokes these thoughts in the reader.)</a:t>
            </a:r>
          </a:p>
          <a:p>
            <a:r>
              <a:rPr lang="en-GB" dirty="0"/>
              <a:t>Remember to use the technical language in either your point or your analysis.</a:t>
            </a:r>
          </a:p>
          <a:p>
            <a:endParaRPr lang="en-GB" dirty="0"/>
          </a:p>
        </p:txBody>
      </p:sp>
    </p:spTree>
    <p:extLst>
      <p:ext uri="{BB962C8B-B14F-4D97-AF65-F5344CB8AC3E}">
        <p14:creationId xmlns:p14="http://schemas.microsoft.com/office/powerpoint/2010/main" val="9766293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TotalTime>
  <Words>2570</Words>
  <Application>Microsoft Office PowerPoint</Application>
  <PresentationFormat>Widescreen</PresentationFormat>
  <Paragraphs>177</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Poetry Unit – Critical Essay</vt:lpstr>
      <vt:lpstr>Assessment Task</vt:lpstr>
      <vt:lpstr>This is not new to you!</vt:lpstr>
      <vt:lpstr>Additional Reminders</vt:lpstr>
      <vt:lpstr>Do not use first person ‘I’ in your essay, except for a personal comment in your conclusion. </vt:lpstr>
      <vt:lpstr>Do not use the phrase ‘In this essay…’ </vt:lpstr>
      <vt:lpstr>Do not use the phrase ‘The quote that shows this is…’ – or anything similar. </vt:lpstr>
      <vt:lpstr>Let’s unpick the question</vt:lpstr>
      <vt:lpstr>Revision: Structuring Analytical Paragraphs</vt:lpstr>
      <vt:lpstr>Remember this from ‘Blessing’? It shows you how to analyse poetic devices</vt:lpstr>
      <vt:lpstr>Remember this from ‘Island Man’? Use it to revise the structure of your paragraphs.</vt:lpstr>
      <vt:lpstr>Remember this from ‘Sonnet 116’? Look at it again to remind you of how to explain and analyse your evidence.</vt:lpstr>
      <vt:lpstr>Writing your introduction</vt:lpstr>
      <vt:lpstr>Sample Introduction – Read the comments to help you unpick the introduction and check everything from our list is included</vt:lpstr>
      <vt:lpstr>Quick Review</vt:lpstr>
      <vt:lpstr>Sample topic sentences – these make it clear what you are going to discuss in the paragraph</vt:lpstr>
      <vt:lpstr>Remember our analytical language- this will help you introduce your analysis section.</vt:lpstr>
      <vt:lpstr>Writing a Conclusion</vt:lpstr>
      <vt:lpstr> Choose a poem which you find particularly thought-provoking. By referring to poetic techniques, explain how the poet makes this poem so thought-provoking. </vt:lpstr>
      <vt:lpstr>Your turn!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Riggs</dc:creator>
  <cp:lastModifiedBy>Miss Riggs</cp:lastModifiedBy>
  <cp:revision>10</cp:revision>
  <dcterms:created xsi:type="dcterms:W3CDTF">2020-05-26T11:11:47Z</dcterms:created>
  <dcterms:modified xsi:type="dcterms:W3CDTF">2020-05-26T13:34:45Z</dcterms:modified>
</cp:coreProperties>
</file>