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EE17A-21BA-4611-8963-1BB0DB819A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1DEB6D2-DDB9-4B2D-9A97-833E88E20F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C90464E-4169-4681-A3BB-A8B91A48705A}"/>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5" name="Footer Placeholder 4">
            <a:extLst>
              <a:ext uri="{FF2B5EF4-FFF2-40B4-BE49-F238E27FC236}">
                <a16:creationId xmlns:a16="http://schemas.microsoft.com/office/drawing/2014/main" id="{A6785546-DAB8-43F1-970E-A7DA2F18C0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22ECCA-8AFF-4807-8A04-3A4170AD9F21}"/>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221825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C04B2-3B37-4ABB-921B-19C20EA5DA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2DED16-D29F-4063-A3E5-0CC02FAD98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68A563-C165-4A0B-B9A1-3D2F2564B21D}"/>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5" name="Footer Placeholder 4">
            <a:extLst>
              <a:ext uri="{FF2B5EF4-FFF2-40B4-BE49-F238E27FC236}">
                <a16:creationId xmlns:a16="http://schemas.microsoft.com/office/drawing/2014/main" id="{A8E58D75-B78F-4F26-A7ED-FE774ABDD1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1D35A4-E719-4828-93C2-ACC64E751387}"/>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845067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6CB8E3-6C4B-4BCA-A585-FA582096C1B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E5BC56D-484A-43EC-BA7B-9392FB11F4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310291-2F20-46B5-B608-0942DFD6A873}"/>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5" name="Footer Placeholder 4">
            <a:extLst>
              <a:ext uri="{FF2B5EF4-FFF2-40B4-BE49-F238E27FC236}">
                <a16:creationId xmlns:a16="http://schemas.microsoft.com/office/drawing/2014/main" id="{3F132172-00A7-4B1A-B364-0A057457CD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EC4913-F169-44C5-B429-3DD8AE0C352C}"/>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568402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577C4-82D1-4E89-BA09-E1F9C8D593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DED15E-EC20-42B2-A41E-D70113D3B9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7A9729-F52C-4C62-AF5C-0EC968976AF8}"/>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5" name="Footer Placeholder 4">
            <a:extLst>
              <a:ext uri="{FF2B5EF4-FFF2-40B4-BE49-F238E27FC236}">
                <a16:creationId xmlns:a16="http://schemas.microsoft.com/office/drawing/2014/main" id="{10BBCDB2-B458-4727-811C-F4E1769739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0B7A37-441E-4F9E-9EE5-4DAC9B9B91DC}"/>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3902761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88F1F-2E26-4128-B724-07493C4C34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67A2227-D382-4B4F-973F-8D79B036BA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1F7377-637E-4A5B-BACE-0B1454A9573F}"/>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5" name="Footer Placeholder 4">
            <a:extLst>
              <a:ext uri="{FF2B5EF4-FFF2-40B4-BE49-F238E27FC236}">
                <a16:creationId xmlns:a16="http://schemas.microsoft.com/office/drawing/2014/main" id="{91C61BE0-54F5-4F45-8686-3B6FE385A3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446853-FDA3-4D39-9AF5-A564C18B1AE4}"/>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2433782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A99CB-0803-4DEF-867F-DE19F3F09F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6FC118-513D-4E15-A037-E351941D03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22B46FA-83D3-48C0-9375-99953620AC6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C1858DE-A2BD-4A0D-85D9-DC37581D5D53}"/>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6" name="Footer Placeholder 5">
            <a:extLst>
              <a:ext uri="{FF2B5EF4-FFF2-40B4-BE49-F238E27FC236}">
                <a16:creationId xmlns:a16="http://schemas.microsoft.com/office/drawing/2014/main" id="{026072C7-2248-488E-9654-1E1CEFFC9C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451DADD-B39D-4088-A73C-8C1DD2984010}"/>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197289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5FAD5-0B42-45BB-84D5-FDDF3698D4A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46E03D-C8D7-4E71-9BFA-DC3164662B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42B22-8EF0-4D91-A6FC-64E1CA0CB1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EA35AC5-6352-46A0-97C5-49B55F1080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5590DA-7F64-401E-A6FD-A990E13A4D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4D8C14E-0BE6-4229-9F87-B37F2D7B8E76}"/>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8" name="Footer Placeholder 7">
            <a:extLst>
              <a:ext uri="{FF2B5EF4-FFF2-40B4-BE49-F238E27FC236}">
                <a16:creationId xmlns:a16="http://schemas.microsoft.com/office/drawing/2014/main" id="{BCEC11B0-A439-4BCA-B5C0-2AE5C45D9EB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3DDAED-9554-41C9-99FD-A1E979461AFC}"/>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2993056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26B11-9DAE-4821-8823-1EB2BC45621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BA3F230-34DB-4F47-93C3-0BF41DA0C421}"/>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4" name="Footer Placeholder 3">
            <a:extLst>
              <a:ext uri="{FF2B5EF4-FFF2-40B4-BE49-F238E27FC236}">
                <a16:creationId xmlns:a16="http://schemas.microsoft.com/office/drawing/2014/main" id="{73E66406-A1BE-4965-8987-22BFE8D3847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82DB066-C436-468C-9F1B-94AB80575FD6}"/>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251252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4873A6-5C74-4730-AD60-51AF98CF8D7A}"/>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3" name="Footer Placeholder 2">
            <a:extLst>
              <a:ext uri="{FF2B5EF4-FFF2-40B4-BE49-F238E27FC236}">
                <a16:creationId xmlns:a16="http://schemas.microsoft.com/office/drawing/2014/main" id="{B117B069-5201-46AA-963F-3FD851E95A9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48DD54F-BAFB-4FDF-AD0D-A2F32AB55273}"/>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44619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F2B23-EB55-404C-AD37-CBC01B8099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FDF602C-A1D5-4C1A-851F-F3ACA0D572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A98C618-281C-4829-9E60-8537460201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859D01-345E-475F-821B-7FCCA5EB12A9}"/>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6" name="Footer Placeholder 5">
            <a:extLst>
              <a:ext uri="{FF2B5EF4-FFF2-40B4-BE49-F238E27FC236}">
                <a16:creationId xmlns:a16="http://schemas.microsoft.com/office/drawing/2014/main" id="{8609E53F-9C74-4024-AFFC-AA17614419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EA7C07-E7E5-45A8-BE6D-910E1527B711}"/>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2062922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8840B-0A9E-4741-8B8C-81D13DDC71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C9A384A-37E5-4D62-8192-3E7BA9A54B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514B65A-3882-4DC3-B923-6A0F13F845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4E5C3D-BFE1-4E47-9C24-3859324CC299}"/>
              </a:ext>
            </a:extLst>
          </p:cNvPr>
          <p:cNvSpPr>
            <a:spLocks noGrp="1"/>
          </p:cNvSpPr>
          <p:nvPr>
            <p:ph type="dt" sz="half" idx="10"/>
          </p:nvPr>
        </p:nvSpPr>
        <p:spPr/>
        <p:txBody>
          <a:bodyPr/>
          <a:lstStyle/>
          <a:p>
            <a:fld id="{5A2A822F-BBE4-4F51-B00E-9722C9238A3D}" type="datetimeFigureOut">
              <a:rPr lang="en-GB" smtClean="0"/>
              <a:t>03/06/2020</a:t>
            </a:fld>
            <a:endParaRPr lang="en-GB"/>
          </a:p>
        </p:txBody>
      </p:sp>
      <p:sp>
        <p:nvSpPr>
          <p:cNvPr id="6" name="Footer Placeholder 5">
            <a:extLst>
              <a:ext uri="{FF2B5EF4-FFF2-40B4-BE49-F238E27FC236}">
                <a16:creationId xmlns:a16="http://schemas.microsoft.com/office/drawing/2014/main" id="{CE20A25B-BF64-4A4C-A525-99AA09583E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905CD6-4687-4496-AC88-3ECAD794F187}"/>
              </a:ext>
            </a:extLst>
          </p:cNvPr>
          <p:cNvSpPr>
            <a:spLocks noGrp="1"/>
          </p:cNvSpPr>
          <p:nvPr>
            <p:ph type="sldNum" sz="quarter" idx="12"/>
          </p:nvPr>
        </p:nvSpPr>
        <p:spPr/>
        <p:txBody>
          <a:bodyPr/>
          <a:lstStyle/>
          <a:p>
            <a:fld id="{B688BDBA-DD6E-47AA-97A7-B9CEF443E486}" type="slidenum">
              <a:rPr lang="en-GB" smtClean="0"/>
              <a:t>‹#›</a:t>
            </a:fld>
            <a:endParaRPr lang="en-GB"/>
          </a:p>
        </p:txBody>
      </p:sp>
    </p:spTree>
    <p:extLst>
      <p:ext uri="{BB962C8B-B14F-4D97-AF65-F5344CB8AC3E}">
        <p14:creationId xmlns:p14="http://schemas.microsoft.com/office/powerpoint/2010/main" val="1984793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F68359-AF01-4D6F-B9B0-A998C8FA9C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DC57A41-623A-4469-AC73-35688612E6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8F2635-7D63-440C-9A8A-A3D688E2AD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A822F-BBE4-4F51-B00E-9722C9238A3D}" type="datetimeFigureOut">
              <a:rPr lang="en-GB" smtClean="0"/>
              <a:t>03/06/2020</a:t>
            </a:fld>
            <a:endParaRPr lang="en-GB"/>
          </a:p>
        </p:txBody>
      </p:sp>
      <p:sp>
        <p:nvSpPr>
          <p:cNvPr id="5" name="Footer Placeholder 4">
            <a:extLst>
              <a:ext uri="{FF2B5EF4-FFF2-40B4-BE49-F238E27FC236}">
                <a16:creationId xmlns:a16="http://schemas.microsoft.com/office/drawing/2014/main" id="{883A88B7-5A7F-4E41-9D79-D748B87835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CF031EB-F0C5-4D1D-BAC1-B8A2AD598D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88BDBA-DD6E-47AA-97A7-B9CEF443E486}" type="slidenum">
              <a:rPr lang="en-GB" smtClean="0"/>
              <a:t>‹#›</a:t>
            </a:fld>
            <a:endParaRPr lang="en-GB"/>
          </a:p>
        </p:txBody>
      </p:sp>
    </p:spTree>
    <p:extLst>
      <p:ext uri="{BB962C8B-B14F-4D97-AF65-F5344CB8AC3E}">
        <p14:creationId xmlns:p14="http://schemas.microsoft.com/office/powerpoint/2010/main" val="3169170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1FB34-2623-4E80-94D9-BC60962F1DEF}"/>
              </a:ext>
            </a:extLst>
          </p:cNvPr>
          <p:cNvSpPr>
            <a:spLocks noGrp="1"/>
          </p:cNvSpPr>
          <p:nvPr>
            <p:ph type="ctrTitle"/>
          </p:nvPr>
        </p:nvSpPr>
        <p:spPr/>
        <p:txBody>
          <a:bodyPr/>
          <a:lstStyle/>
          <a:p>
            <a:r>
              <a:rPr lang="en-US" dirty="0"/>
              <a:t>The Lottery</a:t>
            </a:r>
            <a:endParaRPr lang="en-GB" dirty="0"/>
          </a:p>
        </p:txBody>
      </p:sp>
      <p:sp>
        <p:nvSpPr>
          <p:cNvPr id="3" name="Subtitle 2">
            <a:extLst>
              <a:ext uri="{FF2B5EF4-FFF2-40B4-BE49-F238E27FC236}">
                <a16:creationId xmlns:a16="http://schemas.microsoft.com/office/drawing/2014/main" id="{9678394E-2666-47EB-8844-ED149C16DB64}"/>
              </a:ext>
            </a:extLst>
          </p:cNvPr>
          <p:cNvSpPr>
            <a:spLocks noGrp="1"/>
          </p:cNvSpPr>
          <p:nvPr>
            <p:ph type="subTitle" idx="1"/>
          </p:nvPr>
        </p:nvSpPr>
        <p:spPr/>
        <p:txBody>
          <a:bodyPr/>
          <a:lstStyle/>
          <a:p>
            <a:r>
              <a:rPr lang="en-US" dirty="0"/>
              <a:t>Learning intention: to explore the writer’s use of symbolism</a:t>
            </a:r>
          </a:p>
          <a:p>
            <a:r>
              <a:rPr lang="en-US" dirty="0"/>
              <a:t>Success Criteria: you will understand the symbolism and be able to answer the questions.</a:t>
            </a:r>
            <a:endParaRPr lang="en-GB" dirty="0"/>
          </a:p>
        </p:txBody>
      </p:sp>
    </p:spTree>
    <p:extLst>
      <p:ext uri="{BB962C8B-B14F-4D97-AF65-F5344CB8AC3E}">
        <p14:creationId xmlns:p14="http://schemas.microsoft.com/office/powerpoint/2010/main" val="660394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893F-8BF5-4195-96F3-0A184C70F6CD}"/>
              </a:ext>
            </a:extLst>
          </p:cNvPr>
          <p:cNvSpPr>
            <a:spLocks noGrp="1"/>
          </p:cNvSpPr>
          <p:nvPr>
            <p:ph type="title"/>
          </p:nvPr>
        </p:nvSpPr>
        <p:spPr/>
        <p:txBody>
          <a:bodyPr/>
          <a:lstStyle/>
          <a:p>
            <a:r>
              <a:rPr lang="en-US" dirty="0"/>
              <a:t>Symbolism</a:t>
            </a:r>
            <a:endParaRPr lang="en-GB" dirty="0"/>
          </a:p>
        </p:txBody>
      </p:sp>
      <p:sp>
        <p:nvSpPr>
          <p:cNvPr id="3" name="Content Placeholder 2">
            <a:extLst>
              <a:ext uri="{FF2B5EF4-FFF2-40B4-BE49-F238E27FC236}">
                <a16:creationId xmlns:a16="http://schemas.microsoft.com/office/drawing/2014/main" id="{DC32CDDB-D9C8-4D0E-B696-BF208157679E}"/>
              </a:ext>
            </a:extLst>
          </p:cNvPr>
          <p:cNvSpPr>
            <a:spLocks noGrp="1"/>
          </p:cNvSpPr>
          <p:nvPr>
            <p:ph idx="1"/>
          </p:nvPr>
        </p:nvSpPr>
        <p:spPr>
          <a:solidFill>
            <a:srgbClr val="FFFF00"/>
          </a:solidFill>
        </p:spPr>
        <p:txBody>
          <a:bodyPr/>
          <a:lstStyle/>
          <a:p>
            <a:pPr marL="0" indent="0">
              <a:buNone/>
            </a:pPr>
            <a:r>
              <a:rPr lang="en-GB" dirty="0"/>
              <a:t>Symbolism is a stylistic device used by writers and artists whereby an image or an object stands in for a number of different ideas. </a:t>
            </a:r>
          </a:p>
          <a:p>
            <a:pPr marL="0" indent="0">
              <a:buNone/>
            </a:pPr>
            <a:endParaRPr lang="en-GB" dirty="0"/>
          </a:p>
          <a:p>
            <a:pPr marL="0" indent="0">
              <a:buNone/>
            </a:pPr>
            <a:r>
              <a:rPr lang="en-GB" dirty="0"/>
              <a:t>In ‘The Lottery’, Jackson uses two symbols:</a:t>
            </a:r>
          </a:p>
          <a:p>
            <a:r>
              <a:rPr lang="en-GB" dirty="0"/>
              <a:t>The Black Box</a:t>
            </a:r>
          </a:p>
          <a:p>
            <a:r>
              <a:rPr lang="en-GB" dirty="0"/>
              <a:t>The Pile of Stones</a:t>
            </a:r>
          </a:p>
          <a:p>
            <a:pPr marL="0" indent="0">
              <a:buNone/>
            </a:pPr>
            <a:endParaRPr lang="en-GB" dirty="0"/>
          </a:p>
          <a:p>
            <a:pPr marL="0" indent="0">
              <a:buNone/>
            </a:pPr>
            <a:r>
              <a:rPr lang="en-GB" dirty="0"/>
              <a:t>You are going to explore both.</a:t>
            </a:r>
          </a:p>
        </p:txBody>
      </p:sp>
    </p:spTree>
    <p:extLst>
      <p:ext uri="{BB962C8B-B14F-4D97-AF65-F5344CB8AC3E}">
        <p14:creationId xmlns:p14="http://schemas.microsoft.com/office/powerpoint/2010/main" val="1793165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4375D-AEA7-4C0F-8D8C-B9667EB13CBB}"/>
              </a:ext>
            </a:extLst>
          </p:cNvPr>
          <p:cNvSpPr>
            <a:spLocks noGrp="1"/>
          </p:cNvSpPr>
          <p:nvPr>
            <p:ph type="title"/>
          </p:nvPr>
        </p:nvSpPr>
        <p:spPr/>
        <p:txBody>
          <a:bodyPr/>
          <a:lstStyle/>
          <a:p>
            <a:r>
              <a:rPr lang="en-US" dirty="0"/>
              <a:t>The Black Box - Visualisation</a:t>
            </a:r>
            <a:endParaRPr lang="en-GB" dirty="0"/>
          </a:p>
        </p:txBody>
      </p:sp>
      <p:sp>
        <p:nvSpPr>
          <p:cNvPr id="3" name="Content Placeholder 2">
            <a:extLst>
              <a:ext uri="{FF2B5EF4-FFF2-40B4-BE49-F238E27FC236}">
                <a16:creationId xmlns:a16="http://schemas.microsoft.com/office/drawing/2014/main" id="{D08D4AD5-D609-4329-BEED-5B4588189021}"/>
              </a:ext>
            </a:extLst>
          </p:cNvPr>
          <p:cNvSpPr>
            <a:spLocks noGrp="1"/>
          </p:cNvSpPr>
          <p:nvPr>
            <p:ph idx="1"/>
          </p:nvPr>
        </p:nvSpPr>
        <p:spPr>
          <a:solidFill>
            <a:srgbClr val="FFFF00"/>
          </a:solidFill>
        </p:spPr>
        <p:txBody>
          <a:bodyPr>
            <a:normAutofit/>
          </a:bodyPr>
          <a:lstStyle/>
          <a:p>
            <a:r>
              <a:rPr lang="en-US" dirty="0"/>
              <a:t>Re-read paragraphs 5 to 7</a:t>
            </a:r>
          </a:p>
          <a:p>
            <a:r>
              <a:rPr lang="en-US" dirty="0"/>
              <a:t>Using the description, draw the black box and label with quotes from the text.</a:t>
            </a:r>
          </a:p>
          <a:p>
            <a:r>
              <a:rPr lang="en-US" dirty="0"/>
              <a:t>You can see </a:t>
            </a:r>
            <a:r>
              <a:rPr lang="en-US" b="1" dirty="0"/>
              <a:t>what it is</a:t>
            </a:r>
            <a:r>
              <a:rPr lang="en-US" dirty="0"/>
              <a:t>, but you also have Jackson’s words, which will bring to mind other, less literal, ideas.</a:t>
            </a:r>
          </a:p>
          <a:p>
            <a:r>
              <a:rPr lang="en-US" dirty="0"/>
              <a:t>In a different colour pen, add these ideas (from associations, connotations and implications) to the image</a:t>
            </a:r>
            <a:r>
              <a:rPr lang="en-US" sz="1800" dirty="0"/>
              <a:t>. (You are thinking metaphorically or figuratively now.)</a:t>
            </a:r>
          </a:p>
          <a:p>
            <a:r>
              <a:rPr lang="en-US" dirty="0"/>
              <a:t>Now review your ideas and think about what this box might symbolise or represent in that society or the story as a whole.</a:t>
            </a:r>
          </a:p>
          <a:p>
            <a:pPr marL="0" indent="0">
              <a:buNone/>
            </a:pPr>
            <a:endParaRPr lang="en-GB" dirty="0"/>
          </a:p>
        </p:txBody>
      </p:sp>
    </p:spTree>
    <p:extLst>
      <p:ext uri="{BB962C8B-B14F-4D97-AF65-F5344CB8AC3E}">
        <p14:creationId xmlns:p14="http://schemas.microsoft.com/office/powerpoint/2010/main" val="2246737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70745-3B40-4C3A-A25F-90500ED14F1B}"/>
              </a:ext>
            </a:extLst>
          </p:cNvPr>
          <p:cNvSpPr>
            <a:spLocks noGrp="1"/>
          </p:cNvSpPr>
          <p:nvPr>
            <p:ph type="title"/>
          </p:nvPr>
        </p:nvSpPr>
        <p:spPr/>
        <p:txBody>
          <a:bodyPr/>
          <a:lstStyle/>
          <a:p>
            <a:r>
              <a:rPr lang="en-US" dirty="0"/>
              <a:t>Answer the following questions in detail</a:t>
            </a:r>
            <a:endParaRPr lang="en-GB" dirty="0"/>
          </a:p>
        </p:txBody>
      </p:sp>
      <p:sp>
        <p:nvSpPr>
          <p:cNvPr id="4" name="Rectangle 1">
            <a:extLst>
              <a:ext uri="{FF2B5EF4-FFF2-40B4-BE49-F238E27FC236}">
                <a16:creationId xmlns:a16="http://schemas.microsoft.com/office/drawing/2014/main" id="{627BF2E4-8825-4A8F-8425-518CEF1F83C6}"/>
              </a:ext>
            </a:extLst>
          </p:cNvPr>
          <p:cNvSpPr>
            <a:spLocks noGrp="1" noChangeArrowheads="1"/>
          </p:cNvSpPr>
          <p:nvPr>
            <p:ph idx="1"/>
          </p:nvPr>
        </p:nvSpPr>
        <p:spPr bwMode="auto">
          <a:xfrm>
            <a:off x="838201" y="2123858"/>
            <a:ext cx="9657522" cy="3754874"/>
          </a:xfrm>
          <a:prstGeom prst="rect">
            <a:avLst/>
          </a:prstGeom>
          <a:solidFill>
            <a:srgbClr val="FFFF00"/>
          </a:solid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rPr>
              <a:t>Write in full sentences and remember to use your academic voice (formal, accurate, precise!).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GB"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How is the black box described to us and what does this suggest?</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GB"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What happens to the black box for most of the year?</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GB"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How does this make us feel about the box? What significance does it appear to hold?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GB"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How is this subverted by the story’s ending?</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GB"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Why do you think the box is black? It could have been purple or green, etc?</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GB"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What ideas do you think Jackson is addressing through the symbol of the black box? What does it symbolise? </a:t>
            </a:r>
            <a:endParaRPr kumimoji="0" lang="en-GB"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2696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0FEF8-FEC7-4673-9CBC-B6C0857D5507}"/>
              </a:ext>
            </a:extLst>
          </p:cNvPr>
          <p:cNvSpPr>
            <a:spLocks noGrp="1"/>
          </p:cNvSpPr>
          <p:nvPr>
            <p:ph type="title"/>
          </p:nvPr>
        </p:nvSpPr>
        <p:spPr/>
        <p:txBody>
          <a:bodyPr/>
          <a:lstStyle/>
          <a:p>
            <a:r>
              <a:rPr lang="en-US" dirty="0"/>
              <a:t>The Pile of Stones</a:t>
            </a:r>
            <a:endParaRPr lang="en-GB" dirty="0"/>
          </a:p>
        </p:txBody>
      </p:sp>
      <p:sp>
        <p:nvSpPr>
          <p:cNvPr id="3" name="Content Placeholder 2">
            <a:extLst>
              <a:ext uri="{FF2B5EF4-FFF2-40B4-BE49-F238E27FC236}">
                <a16:creationId xmlns:a16="http://schemas.microsoft.com/office/drawing/2014/main" id="{6D484612-83DF-4523-9E07-0CC9A87906A7}"/>
              </a:ext>
            </a:extLst>
          </p:cNvPr>
          <p:cNvSpPr>
            <a:spLocks noGrp="1"/>
          </p:cNvSpPr>
          <p:nvPr>
            <p:ph idx="1"/>
          </p:nvPr>
        </p:nvSpPr>
        <p:spPr>
          <a:solidFill>
            <a:srgbClr val="FFFF00"/>
          </a:solidFill>
        </p:spPr>
        <p:txBody>
          <a:bodyPr>
            <a:normAutofit/>
          </a:bodyPr>
          <a:lstStyle/>
          <a:p>
            <a:r>
              <a:rPr lang="en-US" dirty="0"/>
              <a:t>Highlight all the references to the stones or pile of stones through the story.</a:t>
            </a:r>
          </a:p>
          <a:p>
            <a:r>
              <a:rPr lang="en-US" dirty="0"/>
              <a:t>Write them in a chronological list.</a:t>
            </a:r>
          </a:p>
          <a:p>
            <a:r>
              <a:rPr lang="en-US" dirty="0"/>
              <a:t>Put a 1 against those you feel are sinister on first reading </a:t>
            </a:r>
            <a:r>
              <a:rPr lang="en-US" sz="2000" dirty="0"/>
              <a:t>(remember, the boys picking up stones at the start seemed quite innocent.)</a:t>
            </a:r>
          </a:p>
          <a:p>
            <a:r>
              <a:rPr lang="en-US" dirty="0"/>
              <a:t>Put a 2 next to any you feel become sinister once you have finished the story. </a:t>
            </a:r>
            <a:r>
              <a:rPr lang="en-US" sz="2000" dirty="0"/>
              <a:t>(Now the boys seem different!)</a:t>
            </a:r>
          </a:p>
          <a:p>
            <a:r>
              <a:rPr lang="en-US" dirty="0"/>
              <a:t>Now choose the quote/reference you think is most effective and explain why. You may comment on the language or its position in the story (structure). Analyse the effect on the reader (you!)</a:t>
            </a:r>
          </a:p>
          <a:p>
            <a:endParaRPr lang="en-US" dirty="0"/>
          </a:p>
          <a:p>
            <a:pPr marL="0" indent="0">
              <a:buNone/>
            </a:pPr>
            <a:endParaRPr lang="en-GB" dirty="0"/>
          </a:p>
        </p:txBody>
      </p:sp>
    </p:spTree>
    <p:extLst>
      <p:ext uri="{BB962C8B-B14F-4D97-AF65-F5344CB8AC3E}">
        <p14:creationId xmlns:p14="http://schemas.microsoft.com/office/powerpoint/2010/main" val="4123492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3AF63-4C75-4472-A2CF-2B24210CC45C}"/>
              </a:ext>
            </a:extLst>
          </p:cNvPr>
          <p:cNvSpPr>
            <a:spLocks noGrp="1"/>
          </p:cNvSpPr>
          <p:nvPr>
            <p:ph type="title"/>
          </p:nvPr>
        </p:nvSpPr>
        <p:spPr/>
        <p:txBody>
          <a:bodyPr/>
          <a:lstStyle/>
          <a:p>
            <a:r>
              <a:rPr lang="en-US" dirty="0"/>
              <a:t>Answer the following Questions in detail</a:t>
            </a:r>
            <a:endParaRPr lang="en-GB" dirty="0"/>
          </a:p>
        </p:txBody>
      </p:sp>
      <p:sp>
        <p:nvSpPr>
          <p:cNvPr id="3" name="Content Placeholder 2">
            <a:extLst>
              <a:ext uri="{FF2B5EF4-FFF2-40B4-BE49-F238E27FC236}">
                <a16:creationId xmlns:a16="http://schemas.microsoft.com/office/drawing/2014/main" id="{AA6D2D02-492C-4D59-AD9C-CA14022FF1F4}"/>
              </a:ext>
            </a:extLst>
          </p:cNvPr>
          <p:cNvSpPr>
            <a:spLocks noGrp="1"/>
          </p:cNvSpPr>
          <p:nvPr>
            <p:ph idx="1"/>
          </p:nvPr>
        </p:nvSpPr>
        <p:spPr>
          <a:solidFill>
            <a:srgbClr val="FFFF00"/>
          </a:solidFill>
        </p:spPr>
        <p:txBody>
          <a:bodyPr>
            <a:normAutofit fontScale="92500"/>
          </a:bodyPr>
          <a:lstStyle/>
          <a:p>
            <a:pPr marL="0" indent="0">
              <a:buNone/>
            </a:pPr>
            <a:r>
              <a:rPr lang="en-GB" altLang="en-US" dirty="0">
                <a:latin typeface="Arial" panose="020B0604020202020204" pitchFamily="34" charset="0"/>
              </a:rPr>
              <a:t>Write in full sentences and remember to use your academic voice (formal, accurate, precise!).</a:t>
            </a:r>
          </a:p>
          <a:p>
            <a:pPr marL="0" lvl="0" indent="0">
              <a:buNone/>
            </a:pPr>
            <a:endParaRPr lang="en-GB" dirty="0"/>
          </a:p>
          <a:p>
            <a:pPr marL="514350" lvl="0" indent="-514350">
              <a:buFont typeface="+mj-lt"/>
              <a:buAutoNum type="arabicPeriod"/>
            </a:pPr>
            <a:r>
              <a:rPr lang="en-GB" dirty="0"/>
              <a:t>What is the significance of the stones at the beginning of the story? What do they initially appear to be for?</a:t>
            </a:r>
          </a:p>
          <a:p>
            <a:pPr marL="514350" lvl="0" indent="-514350">
              <a:buFont typeface="+mj-lt"/>
              <a:buAutoNum type="arabicPeriod"/>
            </a:pPr>
            <a:r>
              <a:rPr lang="en-GB" dirty="0"/>
              <a:t>How does this change by the end of the story and what effect does this have on the reader?</a:t>
            </a:r>
          </a:p>
          <a:p>
            <a:pPr marL="514350" lvl="0" indent="-514350">
              <a:buFont typeface="+mj-lt"/>
              <a:buAutoNum type="arabicPeriod"/>
            </a:pPr>
            <a:r>
              <a:rPr lang="en-GB" dirty="0"/>
              <a:t>What does the fact that “Although the villagers had forgotten the ritual and lost the original black box, they still remembered to use stones” suggest about them and their understanding of this ‘tradition’?</a:t>
            </a:r>
          </a:p>
          <a:p>
            <a:endParaRPr lang="en-GB" dirty="0"/>
          </a:p>
        </p:txBody>
      </p:sp>
    </p:spTree>
    <p:extLst>
      <p:ext uri="{BB962C8B-B14F-4D97-AF65-F5344CB8AC3E}">
        <p14:creationId xmlns:p14="http://schemas.microsoft.com/office/powerpoint/2010/main" val="3761347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6B9FF-4B17-43B8-98DF-EEB4D061A55A}"/>
              </a:ext>
            </a:extLst>
          </p:cNvPr>
          <p:cNvSpPr>
            <a:spLocks noGrp="1"/>
          </p:cNvSpPr>
          <p:nvPr>
            <p:ph type="title"/>
          </p:nvPr>
        </p:nvSpPr>
        <p:spPr/>
        <p:txBody>
          <a:bodyPr/>
          <a:lstStyle/>
          <a:p>
            <a:r>
              <a:rPr lang="en-US" dirty="0"/>
              <a:t>Research the author: Shirley Jackson.</a:t>
            </a:r>
            <a:endParaRPr lang="en-GB" dirty="0"/>
          </a:p>
        </p:txBody>
      </p:sp>
      <p:sp>
        <p:nvSpPr>
          <p:cNvPr id="3" name="Content Placeholder 2">
            <a:extLst>
              <a:ext uri="{FF2B5EF4-FFF2-40B4-BE49-F238E27FC236}">
                <a16:creationId xmlns:a16="http://schemas.microsoft.com/office/drawing/2014/main" id="{8DA309ED-D1B8-44B0-A391-7D61B569F8CC}"/>
              </a:ext>
            </a:extLst>
          </p:cNvPr>
          <p:cNvSpPr>
            <a:spLocks noGrp="1"/>
          </p:cNvSpPr>
          <p:nvPr>
            <p:ph idx="1"/>
          </p:nvPr>
        </p:nvSpPr>
        <p:spPr>
          <a:solidFill>
            <a:srgbClr val="FFFF00"/>
          </a:solidFill>
        </p:spPr>
        <p:txBody>
          <a:bodyPr>
            <a:normAutofit fontScale="92500" lnSpcReduction="10000"/>
          </a:bodyPr>
          <a:lstStyle/>
          <a:p>
            <a:pPr marL="0" indent="0">
              <a:buNone/>
            </a:pPr>
            <a:r>
              <a:rPr lang="en-US" dirty="0"/>
              <a:t>First, use the internet to research her life – pretty tragic!</a:t>
            </a:r>
          </a:p>
          <a:p>
            <a:pPr marL="0" indent="0">
              <a:buNone/>
            </a:pPr>
            <a:endParaRPr lang="en-US" dirty="0"/>
          </a:p>
          <a:p>
            <a:pPr marL="0" indent="0">
              <a:buNone/>
            </a:pPr>
            <a:r>
              <a:rPr lang="en-US" dirty="0"/>
              <a:t>Next, go back to one of earlier questions and the answer you gave:</a:t>
            </a:r>
          </a:p>
          <a:p>
            <a:pPr marL="0" indent="0">
              <a:buNone/>
            </a:pPr>
            <a:endParaRPr lang="en-US" dirty="0"/>
          </a:p>
          <a:p>
            <a:pPr marL="0" indent="0">
              <a:buNone/>
            </a:pPr>
            <a:r>
              <a:rPr lang="en-GB" b="1" dirty="0"/>
              <a:t>No. 16. Looking at the short story as a whole, what comment do you think Jackson is making through her writing?</a:t>
            </a:r>
          </a:p>
          <a:p>
            <a:pPr marL="0" indent="0">
              <a:buNone/>
            </a:pPr>
            <a:endParaRPr lang="en-GB" dirty="0"/>
          </a:p>
          <a:p>
            <a:pPr marL="0" indent="0">
              <a:buNone/>
            </a:pPr>
            <a:r>
              <a:rPr lang="en-GB" dirty="0"/>
              <a:t>Now you know a little more about the author and her life. Do you feel you have a greater understanding of her purpose?  If so, jot down your additional ideas. (You have proved that additional context aids understanding!)</a:t>
            </a:r>
          </a:p>
        </p:txBody>
      </p:sp>
    </p:spTree>
    <p:extLst>
      <p:ext uri="{BB962C8B-B14F-4D97-AF65-F5344CB8AC3E}">
        <p14:creationId xmlns:p14="http://schemas.microsoft.com/office/powerpoint/2010/main" val="3702999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0AA71-DA24-4530-8A94-DF8CC8B07763}"/>
              </a:ext>
            </a:extLst>
          </p:cNvPr>
          <p:cNvSpPr>
            <a:spLocks noGrp="1"/>
          </p:cNvSpPr>
          <p:nvPr>
            <p:ph type="title"/>
          </p:nvPr>
        </p:nvSpPr>
        <p:spPr/>
        <p:txBody>
          <a:bodyPr/>
          <a:lstStyle/>
          <a:p>
            <a:r>
              <a:rPr lang="en-US" dirty="0"/>
              <a:t>Further reading</a:t>
            </a:r>
            <a:endParaRPr lang="en-GB" dirty="0"/>
          </a:p>
        </p:txBody>
      </p:sp>
      <p:sp>
        <p:nvSpPr>
          <p:cNvPr id="3" name="Content Placeholder 2">
            <a:extLst>
              <a:ext uri="{FF2B5EF4-FFF2-40B4-BE49-F238E27FC236}">
                <a16:creationId xmlns:a16="http://schemas.microsoft.com/office/drawing/2014/main" id="{BC84E651-B431-4F19-8C7A-55A91B1759F6}"/>
              </a:ext>
            </a:extLst>
          </p:cNvPr>
          <p:cNvSpPr>
            <a:spLocks noGrp="1"/>
          </p:cNvSpPr>
          <p:nvPr>
            <p:ph idx="1"/>
          </p:nvPr>
        </p:nvSpPr>
        <p:spPr>
          <a:solidFill>
            <a:srgbClr val="FFFF00"/>
          </a:solidFill>
        </p:spPr>
        <p:txBody>
          <a:bodyPr>
            <a:normAutofit fontScale="92500"/>
          </a:bodyPr>
          <a:lstStyle/>
          <a:p>
            <a:r>
              <a:rPr lang="en-US" dirty="0"/>
              <a:t>Now read the two sheets entitled ‘Analysis of the Lottery’ and ‘The Lottery Analysis</a:t>
            </a:r>
            <a:r>
              <a:rPr lang="en-US" sz="2000" dirty="0"/>
              <a:t>’. (There are lots of cross overs, but also something new in each.)</a:t>
            </a:r>
          </a:p>
          <a:p>
            <a:r>
              <a:rPr lang="en-US" dirty="0"/>
              <a:t>Go back to your notes on symbolism and add any further ideas introduced or stimulated by this reading.</a:t>
            </a:r>
          </a:p>
          <a:p>
            <a:r>
              <a:rPr lang="en-US" dirty="0"/>
              <a:t>It is also a really useful exercise to go through the story and annotate bits you find really interesting with what you have learnt.</a:t>
            </a:r>
          </a:p>
          <a:p>
            <a:r>
              <a:rPr lang="en-US" dirty="0"/>
              <a:t>Everything you read should enable you to develop your own thoughts and interpretation of the text.</a:t>
            </a:r>
          </a:p>
          <a:p>
            <a:r>
              <a:rPr lang="en-US" dirty="0"/>
              <a:t>You will also be able to assess your answers to the questions on symbolism as all the answers are discussed/explored on the analysis sheets.</a:t>
            </a:r>
            <a:endParaRPr lang="en-GB" dirty="0"/>
          </a:p>
        </p:txBody>
      </p:sp>
    </p:spTree>
    <p:extLst>
      <p:ext uri="{BB962C8B-B14F-4D97-AF65-F5344CB8AC3E}">
        <p14:creationId xmlns:p14="http://schemas.microsoft.com/office/powerpoint/2010/main" val="2809606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A03945723593E4FB8DE6282988FE269" ma:contentTypeVersion="7" ma:contentTypeDescription="Create a new document." ma:contentTypeScope="" ma:versionID="a3966e9e373549e0765169f1ffafb93a">
  <xsd:schema xmlns:xsd="http://www.w3.org/2001/XMLSchema" xmlns:xs="http://www.w3.org/2001/XMLSchema" xmlns:p="http://schemas.microsoft.com/office/2006/metadata/properties" xmlns:ns2="2c8c64be-c31e-4530-aa68-c1051570255a" xmlns:ns3="68662092-5530-4e11-a119-06daf430ac07" targetNamespace="http://schemas.microsoft.com/office/2006/metadata/properties" ma:root="true" ma:fieldsID="4b477d6a9866f0e2cef9701398fd815f" ns2:_="" ns3:_="">
    <xsd:import namespace="2c8c64be-c31e-4530-aa68-c1051570255a"/>
    <xsd:import namespace="68662092-5530-4e11-a119-06daf430ac07"/>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8c64be-c31e-4530-aa68-c1051570255a"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8662092-5530-4e11-a119-06daf430ac0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ferenceId xmlns="2c8c64be-c31e-4530-aa68-c1051570255a" xsi:nil="true"/>
    <SharedWithUsers xmlns="68662092-5530-4e11-a119-06daf430ac07">
      <UserInfo>
        <DisplayName>Mrs Duley</DisplayName>
        <AccountId>51</AccountId>
        <AccountType/>
      </UserInfo>
      <UserInfo>
        <DisplayName>Mrs Smith</DisplayName>
        <AccountId>31</AccountId>
        <AccountType/>
      </UserInfo>
    </SharedWithUsers>
  </documentManagement>
</p:properties>
</file>

<file path=customXml/itemProps1.xml><?xml version="1.0" encoding="utf-8"?>
<ds:datastoreItem xmlns:ds="http://schemas.openxmlformats.org/officeDocument/2006/customXml" ds:itemID="{C7CA1FE8-9A07-4030-B6E1-D529FC695BBD}"/>
</file>

<file path=customXml/itemProps2.xml><?xml version="1.0" encoding="utf-8"?>
<ds:datastoreItem xmlns:ds="http://schemas.openxmlformats.org/officeDocument/2006/customXml" ds:itemID="{6E93883B-CF10-49F3-B188-497A2F6FC460}"/>
</file>

<file path=customXml/itemProps3.xml><?xml version="1.0" encoding="utf-8"?>
<ds:datastoreItem xmlns:ds="http://schemas.openxmlformats.org/officeDocument/2006/customXml" ds:itemID="{7A1BCFAA-538B-4773-8FCD-D877EDED7441}"/>
</file>

<file path=docProps/app.xml><?xml version="1.0" encoding="utf-8"?>
<Properties xmlns="http://schemas.openxmlformats.org/officeDocument/2006/extended-properties" xmlns:vt="http://schemas.openxmlformats.org/officeDocument/2006/docPropsVTypes">
  <TotalTime>3</TotalTime>
  <Words>749</Words>
  <Application>Microsoft Office PowerPoint</Application>
  <PresentationFormat>Widescreen</PresentationFormat>
  <Paragraphs>52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The Lottery</vt:lpstr>
      <vt:lpstr>Symbolism</vt:lpstr>
      <vt:lpstr>The Black Box - Visualisation</vt:lpstr>
      <vt:lpstr>Answer the following questions in detail</vt:lpstr>
      <vt:lpstr>The Pile of Stones</vt:lpstr>
      <vt:lpstr>Answer the following Questions in detail</vt:lpstr>
      <vt:lpstr>Research the author: Shirley Jackson.</vt:lpstr>
      <vt:lpstr>Further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Lottery</dc:title>
  <dc:creator>Miss Riggs</dc:creator>
  <cp:lastModifiedBy>Miss Riggs</cp:lastModifiedBy>
  <cp:revision>2</cp:revision>
  <dcterms:created xsi:type="dcterms:W3CDTF">2020-06-03T13:10:29Z</dcterms:created>
  <dcterms:modified xsi:type="dcterms:W3CDTF">2020-06-03T13:13:49Z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0x0101001A03945723593E4FB8DE6282988FE269</vt:lpwstr>
  </property>
</Properties>
</file>