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7A72F-684C-4829-A292-407BC7307E6E}" v="406" dt="2020-05-10T11:12:47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5" Type="http://schemas.openxmlformats.org/officeDocument/2006/relationships/hyperlink" Target="https://pixabay.com/en/meeting-opinion-people-speak-talk-1293980/" TargetMode="External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picserver.org/e/effort.html" TargetMode="External"/><Relationship Id="rId1" Type="http://schemas.openxmlformats.org/officeDocument/2006/relationships/image" Target="../media/image6.jpg"/><Relationship Id="rId6" Type="http://schemas.openxmlformats.org/officeDocument/2006/relationships/hyperlink" Target="https://en.wikipedia.org/wiki/File:SMirC-thumbsup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highheelsinthewilderness.com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picserver.org/e/effort.html" TargetMode="External"/><Relationship Id="rId1" Type="http://schemas.openxmlformats.org/officeDocument/2006/relationships/image" Target="../media/image6.jpg"/><Relationship Id="rId6" Type="http://schemas.openxmlformats.org/officeDocument/2006/relationships/hyperlink" Target="https://en.wikipedia.org/wiki/File:SMirC-thumbsup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highheelsinthewilderness.com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5" Type="http://schemas.openxmlformats.org/officeDocument/2006/relationships/hyperlink" Target="https://pixabay.com/en/meeting-opinion-people-speak-talk-1293980/" TargetMode="External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picserver.org/e/effort.html" TargetMode="External"/><Relationship Id="rId1" Type="http://schemas.openxmlformats.org/officeDocument/2006/relationships/image" Target="../media/image6.jpg"/><Relationship Id="rId6" Type="http://schemas.openxmlformats.org/officeDocument/2006/relationships/hyperlink" Target="https://en.wikipedia.org/wiki/File:SMirC-thumbsup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highheelsinthewilderness.com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picserver.org/e/effort.html" TargetMode="External"/><Relationship Id="rId1" Type="http://schemas.openxmlformats.org/officeDocument/2006/relationships/image" Target="../media/image6.jpg"/><Relationship Id="rId6" Type="http://schemas.openxmlformats.org/officeDocument/2006/relationships/hyperlink" Target="https://en.wikipedia.org/wiki/File:SMirC-thumbsup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highheelsinthewilderness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to develop your ability to use the language of reading.</a:t>
          </a:r>
          <a:endParaRPr lang="en-US" b="1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to develop your enjoyment of reading.</a:t>
          </a:r>
          <a:endParaRPr lang="en-US" b="1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 LEARN HOW TO SUPPORT YOUR OPINIONS WITH REASONS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ScaleX="145628" custScaleY="150742"/>
      <dgm:spPr>
        <a:prstGeom prst="smileyFac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X="105412" custScaleY="77575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 custScaleX="101604" custScaleY="102480"/>
      <dgm:spPr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X="-2706" custLinFactNeighborY="22087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 custScaleX="126163" custScaleY="12280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0000" r="-10000"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ScaleY="74246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YOU WILL TRY YOUR BEST ON THE LANGUAGE TASK.</a:t>
          </a:r>
          <a:endParaRPr lang="en-US" b="1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 err="1"/>
            <a:t>yoU</a:t>
          </a:r>
          <a:r>
            <a:rPr lang="en-GB" b="1" dirty="0"/>
            <a:t> WILL USE THE LANGUAGE OF THE PROSE GENRE IN YOUR ANSWERS.</a:t>
          </a:r>
          <a:endParaRPr lang="en-US" b="1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YOU WILL SUBMIT YOUR WORK (ON TIME!) IN TEAMS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ScaleX="145628" custScaleY="150742"/>
      <dgm:spPr>
        <a:prstGeom prst="smileyFac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0000" r="-40000"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X="105412" custScaleY="77575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 custScaleX="142321" custScaleY="1024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X="-2706" custLinFactNeighborY="22087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 custScaleX="126163" custScaleY="12280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ScaleY="74246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Did you TRY YOUR BEST ON THE LANGUAGE TASK?</a:t>
          </a:r>
          <a:endParaRPr lang="en-US" b="1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Did you USE THE LANGUAGE OF THE PROSE GENRE IN YOUR ANSWERS?</a:t>
          </a:r>
          <a:endParaRPr lang="en-US" b="1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HAVE YOU SUBMITTED YOUR WORK ON TIME </a:t>
          </a:r>
          <a:r>
            <a:rPr lang="en-US" b="1"/>
            <a:t>IN TEAMS?</a:t>
          </a:r>
          <a:endParaRPr lang="en-US" b="1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ScaleX="145628" custScaleY="150742"/>
      <dgm:spPr>
        <a:prstGeom prst="smileyFac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0000" r="-40000"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X="105412" custScaleY="9331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 custScaleX="142321" custScaleY="1024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X="-2706" custLinFactNeighborY="-2749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 custScaleX="126163" custScaleY="12280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ScaleY="74246" custLinFactNeighborX="-2265" custLinFactNeighborY="-22087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700200" y="444849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46891" y="565363"/>
          <a:ext cx="1490866" cy="1543221"/>
        </a:xfrm>
        <a:prstGeom prst="smileyFac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0674" y="2847475"/>
          <a:ext cx="3083301" cy="43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/>
            <a:t>to develop your ability to use the language of reading.</a:t>
          </a:r>
          <a:endParaRPr lang="en-US" sz="1400" b="1" kern="1200" dirty="0"/>
        </a:p>
      </dsp:txBody>
      <dsp:txXfrm>
        <a:off x="50674" y="2847475"/>
        <a:ext cx="3083301" cy="433287"/>
      </dsp:txXfrm>
    </dsp:sp>
    <dsp:sp modelId="{BCD8CDD9-0C56-4401-ADB1-8B48DAB2C96F}">
      <dsp:nvSpPr>
        <dsp:cNvPr id="0" name=""/>
        <dsp:cNvSpPr/>
      </dsp:nvSpPr>
      <dsp:spPr>
        <a:xfrm>
          <a:off x="4216225" y="332805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88265" y="700361"/>
          <a:ext cx="1040170" cy="10491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66700" y="2831832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/>
            <a:t>to develop your enjoyment of reading.</a:t>
          </a:r>
          <a:endParaRPr lang="en-US" sz="1400" b="1" kern="1200" dirty="0"/>
        </a:p>
      </dsp:txBody>
      <dsp:txXfrm>
        <a:off x="3566700" y="2831832"/>
        <a:ext cx="2925000" cy="720000"/>
      </dsp:txXfrm>
    </dsp:sp>
    <dsp:sp modelId="{FF93E135-77D6-48A0-8871-9BC93D705D06}">
      <dsp:nvSpPr>
        <dsp:cNvPr id="0" name=""/>
        <dsp:cNvSpPr/>
      </dsp:nvSpPr>
      <dsp:spPr>
        <a:xfrm>
          <a:off x="7653100" y="379163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899428" y="642700"/>
          <a:ext cx="1291593" cy="12571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82725" y="2811877"/>
          <a:ext cx="2925000" cy="53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 LEARN HOW TO SUPPORT YOUR OPINIONS WITH REASONS</a:t>
          </a:r>
        </a:p>
      </dsp:txBody>
      <dsp:txXfrm>
        <a:off x="7082725" y="2811877"/>
        <a:ext cx="2925000" cy="534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700200" y="444849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46891" y="565363"/>
          <a:ext cx="1490866" cy="1543221"/>
        </a:xfrm>
        <a:prstGeom prst="smileyFac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0674" y="2847475"/>
          <a:ext cx="3083301" cy="43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/>
            <a:t>YOU WILL TRY YOUR BEST ON THE LANGUAGE TASK.</a:t>
          </a:r>
          <a:endParaRPr lang="en-US" sz="1400" b="1" kern="1200" dirty="0"/>
        </a:p>
      </dsp:txBody>
      <dsp:txXfrm>
        <a:off x="50674" y="2847475"/>
        <a:ext cx="3083301" cy="433287"/>
      </dsp:txXfrm>
    </dsp:sp>
    <dsp:sp modelId="{BCD8CDD9-0C56-4401-ADB1-8B48DAB2C96F}">
      <dsp:nvSpPr>
        <dsp:cNvPr id="0" name=""/>
        <dsp:cNvSpPr/>
      </dsp:nvSpPr>
      <dsp:spPr>
        <a:xfrm>
          <a:off x="4216225" y="332805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79844" y="700361"/>
          <a:ext cx="1457011" cy="1049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66700" y="2831832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 err="1"/>
            <a:t>yoU</a:t>
          </a:r>
          <a:r>
            <a:rPr lang="en-GB" sz="1400" b="1" kern="1200" dirty="0"/>
            <a:t> WILL USE THE LANGUAGE OF THE PROSE GENRE IN YOUR ANSWERS.</a:t>
          </a:r>
          <a:endParaRPr lang="en-US" sz="1400" b="1" kern="1200" dirty="0"/>
        </a:p>
      </dsp:txBody>
      <dsp:txXfrm>
        <a:off x="3566700" y="2831832"/>
        <a:ext cx="2925000" cy="720000"/>
      </dsp:txXfrm>
    </dsp:sp>
    <dsp:sp modelId="{FF93E135-77D6-48A0-8871-9BC93D705D06}">
      <dsp:nvSpPr>
        <dsp:cNvPr id="0" name=""/>
        <dsp:cNvSpPr/>
      </dsp:nvSpPr>
      <dsp:spPr>
        <a:xfrm>
          <a:off x="7653100" y="379163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899428" y="642700"/>
          <a:ext cx="1291593" cy="1257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82725" y="2811877"/>
          <a:ext cx="2925000" cy="53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YOU WILL SUBMIT YOUR WORK (ON TIME!) IN TEAMS</a:t>
          </a:r>
        </a:p>
      </dsp:txBody>
      <dsp:txXfrm>
        <a:off x="7082725" y="2811877"/>
        <a:ext cx="2925000" cy="534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700200" y="368110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46891" y="488625"/>
          <a:ext cx="1490866" cy="1543221"/>
        </a:xfrm>
        <a:prstGeom prst="smileyFac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0674" y="2730574"/>
          <a:ext cx="3083301" cy="62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b="1" kern="1200" dirty="0"/>
            <a:t>Did you TRY YOUR BEST ON THE LANGUAGE TASK?</a:t>
          </a:r>
          <a:endParaRPr lang="en-US" sz="1500" b="1" kern="1200" dirty="0"/>
        </a:p>
      </dsp:txBody>
      <dsp:txXfrm>
        <a:off x="50674" y="2730574"/>
        <a:ext cx="3083301" cy="626926"/>
      </dsp:txXfrm>
    </dsp:sp>
    <dsp:sp modelId="{BCD8CDD9-0C56-4401-ADB1-8B48DAB2C96F}">
      <dsp:nvSpPr>
        <dsp:cNvPr id="0" name=""/>
        <dsp:cNvSpPr/>
      </dsp:nvSpPr>
      <dsp:spPr>
        <a:xfrm>
          <a:off x="4216225" y="332805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379844" y="700361"/>
          <a:ext cx="1457011" cy="1049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66700" y="2653013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b="1" kern="1200" dirty="0"/>
            <a:t>Did you USE THE LANGUAGE OF THE PROSE GENRE IN YOUR ANSWERS?</a:t>
          </a:r>
          <a:endParaRPr lang="en-US" sz="1500" b="1" kern="1200" dirty="0"/>
        </a:p>
      </dsp:txBody>
      <dsp:txXfrm>
        <a:off x="3566700" y="2653013"/>
        <a:ext cx="2925000" cy="720000"/>
      </dsp:txXfrm>
    </dsp:sp>
    <dsp:sp modelId="{FF93E135-77D6-48A0-8871-9BC93D705D06}">
      <dsp:nvSpPr>
        <dsp:cNvPr id="0" name=""/>
        <dsp:cNvSpPr/>
      </dsp:nvSpPr>
      <dsp:spPr>
        <a:xfrm>
          <a:off x="7653100" y="379163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899428" y="642700"/>
          <a:ext cx="1291593" cy="1257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16474" y="2652851"/>
          <a:ext cx="2925000" cy="53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HAVE YOU SUBMITTED YOUR WORK ON TIME </a:t>
          </a:r>
          <a:r>
            <a:rPr lang="en-US" sz="1500" b="1" kern="1200"/>
            <a:t>IN TEAMS?</a:t>
          </a:r>
          <a:endParaRPr lang="en-US" sz="1500" b="1" kern="1200" dirty="0"/>
        </a:p>
      </dsp:txBody>
      <dsp:txXfrm>
        <a:off x="7016474" y="2652851"/>
        <a:ext cx="2925000" cy="53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aticdeviation.blogspot.com/2006/10/psychomachy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day.com/2012/03/mit-news-conflict-resolution-power-of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uckofseven.com/continents/north_america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wkarl/1470645110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2239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2hyc.com/2015/10/top-10-scariest-super-villain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hopclassroom.blogspot.com/2013/08/teaching-about-character-trait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reytags_pyramid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Short Stories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S2 English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ABE6F-31EF-49AC-BD55-A499915BF8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23519" y="870013"/>
            <a:ext cx="7506361" cy="5117974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CE7F2-C593-466D-96AF-F72E0512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845468"/>
          </a:xfrm>
        </p:spPr>
        <p:txBody>
          <a:bodyPr anchor="b">
            <a:normAutofit/>
          </a:bodyPr>
          <a:lstStyle/>
          <a:p>
            <a:pPr algn="ctr"/>
            <a:r>
              <a:rPr lang="en-GB" b="1" dirty="0"/>
              <a:t>Conflict 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CBE-6F3C-4FCF-BD3C-A512FE1D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631852"/>
            <a:ext cx="3144774" cy="4266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500" b="1" dirty="0"/>
          </a:p>
          <a:p>
            <a:pPr>
              <a:lnSpc>
                <a:spcPct val="100000"/>
              </a:lnSpc>
            </a:pPr>
            <a:r>
              <a:rPr lang="en-GB" sz="1500" dirty="0"/>
              <a:t>A problem or issue in the story. </a:t>
            </a:r>
            <a:endParaRPr lang="en-GB" sz="1500" b="1" dirty="0"/>
          </a:p>
          <a:p>
            <a:pPr>
              <a:lnSpc>
                <a:spcPct val="100000"/>
              </a:lnSpc>
            </a:pPr>
            <a:endParaRPr lang="en-GB" sz="1500" dirty="0"/>
          </a:p>
          <a:p>
            <a:pPr>
              <a:lnSpc>
                <a:spcPct val="100000"/>
              </a:lnSpc>
            </a:pPr>
            <a:r>
              <a:rPr lang="en-GB" sz="1500" dirty="0"/>
              <a:t>The conflict can be between two  characters (protagonist and antagonist).</a:t>
            </a:r>
            <a:endParaRPr lang="en-GB" sz="1500" b="1"/>
          </a:p>
          <a:p>
            <a:pPr>
              <a:lnSpc>
                <a:spcPct val="100000"/>
              </a:lnSpc>
            </a:pPr>
            <a:r>
              <a:rPr lang="en-GB" sz="1500" dirty="0"/>
              <a:t>It can be internal conflict where a character is struggling with a decision, belief or choice.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>
              <a:lnSpc>
                <a:spcPct val="100000"/>
              </a:lnSpc>
            </a:pPr>
            <a:r>
              <a:rPr lang="en-GB" sz="1500" dirty="0"/>
              <a:t>It can be between a character and the world they live in.</a:t>
            </a:r>
          </a:p>
          <a:p>
            <a:pPr>
              <a:lnSpc>
                <a:spcPct val="100000"/>
              </a:lnSpc>
            </a:pPr>
            <a:r>
              <a:rPr lang="en-GB" sz="1500" dirty="0"/>
              <a:t>Write down enough of this for you to understand. </a:t>
            </a:r>
          </a:p>
        </p:txBody>
      </p:sp>
    </p:spTree>
    <p:extLst>
      <p:ext uri="{BB962C8B-B14F-4D97-AF65-F5344CB8AC3E}">
        <p14:creationId xmlns:p14="http://schemas.microsoft.com/office/powerpoint/2010/main" val="285738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ABE6F-31EF-49AC-BD55-A499915BF8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23519" y="931300"/>
            <a:ext cx="7506361" cy="4995399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CE7F2-C593-466D-96AF-F72E0512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845468"/>
          </a:xfrm>
        </p:spPr>
        <p:txBody>
          <a:bodyPr anchor="b">
            <a:normAutofit/>
          </a:bodyPr>
          <a:lstStyle/>
          <a:p>
            <a:pPr algn="ctr"/>
            <a:r>
              <a:rPr lang="en-GB" b="1" dirty="0"/>
              <a:t>Resolution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CBE-6F3C-4FCF-BD3C-A512FE1D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631852"/>
            <a:ext cx="3144774" cy="42660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500" b="1" dirty="0"/>
          </a:p>
          <a:p>
            <a:pPr>
              <a:lnSpc>
                <a:spcPct val="100000"/>
              </a:lnSpc>
            </a:pPr>
            <a:r>
              <a:rPr lang="en-GB" sz="1500" b="1" dirty="0"/>
              <a:t>Fixing the conflict in the story, almost always at the end of the story</a:t>
            </a:r>
            <a:r>
              <a:rPr lang="en-GB" sz="1500" dirty="0"/>
              <a:t>.</a:t>
            </a:r>
            <a:endParaRPr lang="en-GB" sz="1500" b="1" dirty="0"/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Authors conclude the story by wrapping up all (or most) of the problems that characters faced in the story.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Write down enough of this for you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142573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ABE6F-31EF-49AC-BD55-A499915BF8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46433" y="931300"/>
            <a:ext cx="6660532" cy="4995399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CE7F2-C593-466D-96AF-F72E0512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845468"/>
          </a:xfrm>
        </p:spPr>
        <p:txBody>
          <a:bodyPr anchor="b">
            <a:normAutofit/>
          </a:bodyPr>
          <a:lstStyle/>
          <a:p>
            <a:pPr algn="ctr"/>
            <a:r>
              <a:rPr lang="en-GB" b="1" dirty="0"/>
              <a:t>Narrator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CBE-6F3C-4FCF-BD3C-A512FE1D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631852"/>
            <a:ext cx="3144774" cy="42660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500" b="1" dirty="0"/>
          </a:p>
          <a:p>
            <a:pPr>
              <a:lnSpc>
                <a:spcPct val="100000"/>
              </a:lnSpc>
            </a:pPr>
            <a:r>
              <a:rPr lang="en-GB" sz="1500" b="1" dirty="0"/>
              <a:t>The person telling us the story,  not always the writer</a:t>
            </a:r>
            <a:r>
              <a:rPr lang="en-GB" sz="1500" dirty="0"/>
              <a:t>. </a:t>
            </a:r>
            <a:endParaRPr lang="en-GB" sz="1500" b="1" dirty="0"/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The writer can create anyone they like to tell us the story. There is a difference between teller and writer. 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Write down enough of this for you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112237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Did you achieve the SC? 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350009"/>
              </p:ext>
            </p:extLst>
          </p:nvPr>
        </p:nvGraphicFramePr>
        <p:xfrm>
          <a:off x="1066800" y="1740219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51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091BC9-8F84-4C9F-9A6C-E83E7DF55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346714"/>
            <a:ext cx="8936846" cy="792550"/>
          </a:xfrm>
        </p:spPr>
        <p:txBody>
          <a:bodyPr>
            <a:normAutofit/>
          </a:bodyPr>
          <a:lstStyle/>
          <a:p>
            <a:r>
              <a:rPr lang="en-GB" dirty="0"/>
              <a:t>You’ll need the file from your Microsoft Teams page with the story in it!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F1B707-BD41-45A9-BDB1-59CB70C2F6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28775" y="2244725"/>
            <a:ext cx="8934450" cy="243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" panose="02040604050505020304" pitchFamily="18" charset="0"/>
              </a:rPr>
              <a:t>Now, it’s time for us to move on to the next part of our short story unit-the story itself!</a:t>
            </a:r>
          </a:p>
        </p:txBody>
      </p:sp>
    </p:spTree>
    <p:extLst>
      <p:ext uri="{BB962C8B-B14F-4D97-AF65-F5344CB8AC3E}">
        <p14:creationId xmlns:p14="http://schemas.microsoft.com/office/powerpoint/2010/main" val="32768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Remember our LI &amp; SC: 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62216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 remember our SC: 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61613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45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BBD2-956B-4A46-863F-99B9066D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review your chart!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B0E7C-BA9A-480B-BBBC-12F2979E7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b="1" dirty="0"/>
              <a:t>Make sure you have it handy!</a:t>
            </a:r>
          </a:p>
        </p:txBody>
      </p:sp>
    </p:spTree>
    <p:extLst>
      <p:ext uri="{BB962C8B-B14F-4D97-AF65-F5344CB8AC3E}">
        <p14:creationId xmlns:p14="http://schemas.microsoft.com/office/powerpoint/2010/main" val="392443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3ABE6F-31EF-49AC-BD55-A499915BF8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228599" y="1476089"/>
            <a:ext cx="7696201" cy="390582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CE7F2-C593-466D-96AF-F72E0512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000213"/>
          </a:xfrm>
        </p:spPr>
        <p:txBody>
          <a:bodyPr anchor="b">
            <a:normAutofit/>
          </a:bodyPr>
          <a:lstStyle/>
          <a:p>
            <a:pPr algn="ctr"/>
            <a:r>
              <a:rPr lang="en-GB" b="1" dirty="0"/>
              <a:t>Dialogue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CBE-6F3C-4FCF-BD3C-A512FE1D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716258"/>
            <a:ext cx="3144774" cy="41816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5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b="1" dirty="0"/>
              <a:t>When words are spoken in a story.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They are marked with speech marks.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Jim said </a:t>
            </a:r>
            <a:r>
              <a:rPr lang="en-GB" sz="2400" b="1" dirty="0"/>
              <a:t>“</a:t>
            </a:r>
            <a:r>
              <a:rPr lang="en-GB" sz="1500" dirty="0"/>
              <a:t>they look like this</a:t>
            </a:r>
            <a:r>
              <a:rPr lang="en-GB" sz="2400" b="1" dirty="0"/>
              <a:t>”</a:t>
            </a:r>
            <a:r>
              <a:rPr lang="en-GB" sz="1500" dirty="0"/>
              <a:t> when he described speech marks.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Write down enough of this for you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397721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E7F2-C593-466D-96AF-F72E0512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911919"/>
          </a:xfrm>
        </p:spPr>
        <p:txBody>
          <a:bodyPr anchor="b">
            <a:normAutofit/>
          </a:bodyPr>
          <a:lstStyle/>
          <a:p>
            <a:pPr algn="ctr"/>
            <a:r>
              <a:rPr lang="en-GB" b="1" dirty="0"/>
              <a:t>Tension is…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ABE6F-31EF-49AC-BD55-A499915BF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85800" y="704850"/>
            <a:ext cx="6858000" cy="51435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CBE-6F3C-4FCF-BD3C-A512FE1D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519311"/>
            <a:ext cx="3161963" cy="44242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700" b="1" dirty="0"/>
              <a:t>A feeling of unease or a little fear.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7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/>
              <a:t>Authors create tension through their descriptive words and how their characters act.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7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/>
              <a:t>Write down enough of this for you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236889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E7F2-C593-466D-96AF-F72E0512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91191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b="1" dirty="0"/>
              <a:t>Characters are…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ABE6F-31EF-49AC-BD55-A499915BF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85800" y="792040"/>
            <a:ext cx="6858000" cy="531333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CBE-6F3C-4FCF-BD3C-A512FE1D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519311"/>
            <a:ext cx="3161963" cy="44242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700" b="1" dirty="0"/>
              <a:t>The living things in stories.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7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/>
              <a:t>Great characters seem almost real life! They talk, think and react just like human beings (or other living things-characters don’t have to be human!)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7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/>
              <a:t>Write down enough of this for you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182296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E7F2-C593-466D-96AF-F72E0512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91191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b="1" dirty="0"/>
              <a:t>Characterisation  is…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ABE6F-31EF-49AC-BD55-A499915BF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71837" y="530506"/>
            <a:ext cx="7320138" cy="5996903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CBE-6F3C-4FCF-BD3C-A512FE1D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519311"/>
            <a:ext cx="3161963" cy="44242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700" b="1" dirty="0"/>
          </a:p>
          <a:p>
            <a:pPr>
              <a:lnSpc>
                <a:spcPct val="100000"/>
              </a:lnSpc>
            </a:pPr>
            <a:r>
              <a:rPr lang="en-GB" b="1" dirty="0"/>
              <a:t>Features of people or things that make them different from others</a:t>
            </a:r>
            <a:r>
              <a:rPr lang="en-GB" dirty="0"/>
              <a:t>.</a:t>
            </a:r>
            <a:endParaRPr lang="en-GB" sz="1700" b="1" dirty="0"/>
          </a:p>
          <a:p>
            <a:pPr marL="0" indent="0">
              <a:lnSpc>
                <a:spcPct val="100000"/>
              </a:lnSpc>
              <a:buNone/>
            </a:pPr>
            <a:endParaRPr lang="en-GB" sz="17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/>
              <a:t>What makes these characters stand out from others? What makes </a:t>
            </a:r>
            <a:r>
              <a:rPr lang="en-GB" sz="1700"/>
              <a:t>them unique?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7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/>
              <a:t>Write down enough of this for you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218666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ABE6F-31EF-49AC-BD55-A499915BF8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228599" y="870013"/>
            <a:ext cx="7696201" cy="5117974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CE7F2-C593-466D-96AF-F72E0512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084619"/>
          </a:xfrm>
        </p:spPr>
        <p:txBody>
          <a:bodyPr anchor="b">
            <a:normAutofit/>
          </a:bodyPr>
          <a:lstStyle/>
          <a:p>
            <a:pPr algn="ctr"/>
            <a:r>
              <a:rPr lang="en-GB" b="1" dirty="0"/>
              <a:t>Plot 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CBE-6F3C-4FCF-BD3C-A512FE1D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002271"/>
            <a:ext cx="3144774" cy="35112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500" b="1" dirty="0"/>
          </a:p>
          <a:p>
            <a:pPr>
              <a:lnSpc>
                <a:spcPct val="100000"/>
              </a:lnSpc>
            </a:pPr>
            <a:r>
              <a:rPr lang="en-GB" sz="1500" b="1" dirty="0"/>
              <a:t>What happens in the story, from the beginning, to the middle and the end</a:t>
            </a:r>
            <a:r>
              <a:rPr lang="en-GB" sz="1500" dirty="0"/>
              <a:t>.</a:t>
            </a:r>
            <a:endParaRPr lang="en-GB" sz="1500" b="1" dirty="0"/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Authors move the plot along with lots of action, character development and a big ending.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500" dirty="0"/>
              <a:t>Write down enough of this for you to understand. </a:t>
            </a:r>
          </a:p>
        </p:txBody>
      </p:sp>
    </p:spTree>
    <p:extLst>
      <p:ext uri="{BB962C8B-B14F-4D97-AF65-F5344CB8AC3E}">
        <p14:creationId xmlns:p14="http://schemas.microsoft.com/office/powerpoint/2010/main" val="430906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acfbc6d-af0b-48ff-ad58-3528669807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ED1CBE0AC3740924453FAFBCDCCFD" ma:contentTypeVersion="11" ma:contentTypeDescription="Create a new document." ma:contentTypeScope="" ma:versionID="1d5ccc1b9905bb9dff1d1dc27a20ecbb">
  <xsd:schema xmlns:xsd="http://www.w3.org/2001/XMLSchema" xmlns:xs="http://www.w3.org/2001/XMLSchema" xmlns:p="http://schemas.microsoft.com/office/2006/metadata/properties" xmlns:ns2="5acfbc6d-af0b-48ff-ad58-352866980711" xmlns:ns3="f09990ad-5e20-4a52-9c65-59221d2f0bcf" targetNamespace="http://schemas.microsoft.com/office/2006/metadata/properties" ma:root="true" ma:fieldsID="c254a01584c5eb878e28316532188fae" ns2:_="" ns3:_="">
    <xsd:import namespace="5acfbc6d-af0b-48ff-ad58-352866980711"/>
    <xsd:import namespace="f09990ad-5e20-4a52-9c65-59221d2f0b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fbc6d-af0b-48ff-ad58-352866980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90ad-5e20-4a52-9c65-59221d2f0b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5acfbc6d-af0b-48ff-ad58-352866980711"/>
  </ds:schemaRefs>
</ds:datastoreItem>
</file>

<file path=customXml/itemProps2.xml><?xml version="1.0" encoding="utf-8"?>
<ds:datastoreItem xmlns:ds="http://schemas.openxmlformats.org/officeDocument/2006/customXml" ds:itemID="{FF62D4ED-0795-427C-8A14-B5E614E06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fbc6d-af0b-48ff-ad58-352866980711"/>
    <ds:schemaRef ds:uri="f09990ad-5e20-4a52-9c65-59221d2f0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{59E6F9F2-24A0-4000-95FB-DBDE9D1BD081}tf78438558</Template>
  <TotalTime>0</TotalTime>
  <Words>518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SavonVTI</vt:lpstr>
      <vt:lpstr>Short Stories</vt:lpstr>
      <vt:lpstr>Remember our LI &amp; SC: </vt:lpstr>
      <vt:lpstr>And remember our SC: </vt:lpstr>
      <vt:lpstr>Let’s review your chart! </vt:lpstr>
      <vt:lpstr>Dialogue is…</vt:lpstr>
      <vt:lpstr>Tension is…</vt:lpstr>
      <vt:lpstr>Characters are…</vt:lpstr>
      <vt:lpstr>Characterisation  is…</vt:lpstr>
      <vt:lpstr>Plot  is…</vt:lpstr>
      <vt:lpstr>Conflict  is…</vt:lpstr>
      <vt:lpstr>Resolution is…</vt:lpstr>
      <vt:lpstr>Narrator is…</vt:lpstr>
      <vt:lpstr>Did you achieve the SC? </vt:lpstr>
      <vt:lpstr>Now, it’s time for us to move on to the next part of our short story unit-the story itself!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Stories</dc:title>
  <dc:creator/>
  <cp:lastModifiedBy/>
  <cp:revision>39</cp:revision>
  <dcterms:created xsi:type="dcterms:W3CDTF">2020-05-02T13:16:51Z</dcterms:created>
  <dcterms:modified xsi:type="dcterms:W3CDTF">2020-05-10T11:12:48Z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0x010100CEDED1CBE0AC3740924453FAFBCDCCFD</vt:lpwstr>
  </property>
</Properties>
</file>